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1"/>
  </p:sldMasterIdLst>
  <p:notesMasterIdLst>
    <p:notesMasterId r:id="rId39"/>
  </p:notesMasterIdLst>
  <p:handoutMasterIdLst>
    <p:handoutMasterId r:id="rId40"/>
  </p:handoutMasterIdLst>
  <p:sldIdLst>
    <p:sldId id="256" r:id="rId2"/>
    <p:sldId id="312" r:id="rId3"/>
    <p:sldId id="314" r:id="rId4"/>
    <p:sldId id="340" r:id="rId5"/>
    <p:sldId id="315" r:id="rId6"/>
    <p:sldId id="316" r:id="rId7"/>
    <p:sldId id="317" r:id="rId8"/>
    <p:sldId id="341" r:id="rId9"/>
    <p:sldId id="318" r:id="rId10"/>
    <p:sldId id="342" r:id="rId11"/>
    <p:sldId id="319" r:id="rId12"/>
    <p:sldId id="343" r:id="rId13"/>
    <p:sldId id="320" r:id="rId14"/>
    <p:sldId id="321" r:id="rId15"/>
    <p:sldId id="322" r:id="rId16"/>
    <p:sldId id="323" r:id="rId17"/>
    <p:sldId id="344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45" r:id="rId26"/>
    <p:sldId id="332" r:id="rId27"/>
    <p:sldId id="333" r:id="rId28"/>
    <p:sldId id="334" r:id="rId29"/>
    <p:sldId id="335" r:id="rId30"/>
    <p:sldId id="336" r:id="rId31"/>
    <p:sldId id="347" r:id="rId32"/>
    <p:sldId id="337" r:id="rId33"/>
    <p:sldId id="346" r:id="rId34"/>
    <p:sldId id="338" r:id="rId35"/>
    <p:sldId id="339" r:id="rId36"/>
    <p:sldId id="348" r:id="rId37"/>
    <p:sldId id="297" r:id="rId38"/>
  </p:sldIdLst>
  <p:sldSz cx="12192000" cy="6858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9" autoAdjust="0"/>
    <p:restoredTop sz="94595" autoAdjust="0"/>
  </p:normalViewPr>
  <p:slideViewPr>
    <p:cSldViewPr>
      <p:cViewPr varScale="1">
        <p:scale>
          <a:sx n="64" d="100"/>
          <a:sy n="64" d="100"/>
        </p:scale>
        <p:origin x="76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3.xml"/><Relationship Id="rId3" Type="http://schemas.openxmlformats.org/officeDocument/2006/relationships/slide" Target="slides/slide7.xml"/><Relationship Id="rId7" Type="http://schemas.openxmlformats.org/officeDocument/2006/relationships/slide" Target="slides/slide20.xml"/><Relationship Id="rId2" Type="http://schemas.openxmlformats.org/officeDocument/2006/relationships/slide" Target="slides/slide5.xml"/><Relationship Id="rId1" Type="http://schemas.openxmlformats.org/officeDocument/2006/relationships/slide" Target="slides/slide3.xml"/><Relationship Id="rId6" Type="http://schemas.openxmlformats.org/officeDocument/2006/relationships/slide" Target="slides/slide18.xml"/><Relationship Id="rId5" Type="http://schemas.openxmlformats.org/officeDocument/2006/relationships/slide" Target="slides/slide13.xml"/><Relationship Id="rId4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18A00FF5-F030-45A1-A276-E460200873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E0AB16A-0743-4AB7-B9CB-E9B08D9380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4" name="Rectangle 4">
            <a:extLst>
              <a:ext uri="{FF2B5EF4-FFF2-40B4-BE49-F238E27FC236}">
                <a16:creationId xmlns:a16="http://schemas.microsoft.com/office/drawing/2014/main" id="{FFB86C71-5A4D-45C4-90C3-D4AE046962C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956EE031-0C7F-430B-B1B1-B0831976D8D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fld id="{85703D68-9988-45C5-B149-70D54F9FE54D}" type="slidenum">
              <a:rPr lang="en-US" altLang="en-PK"/>
              <a:pPr>
                <a:defRPr/>
              </a:pPr>
              <a:t>‹#›</a:t>
            </a:fld>
            <a:endParaRPr lang="en-US" altLang="en-P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1F6E429A-1829-48C3-BAF8-B6A023420F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0486C424-02CD-45F8-B05E-CEFDF1DD761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DAE24F8-22FD-4519-A25C-FD769034E8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696913"/>
            <a:ext cx="6188075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46A54AF4-A743-4014-A92B-1FF184FF58D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7766" name="Rectangle 6">
            <a:extLst>
              <a:ext uri="{FF2B5EF4-FFF2-40B4-BE49-F238E27FC236}">
                <a16:creationId xmlns:a16="http://schemas.microsoft.com/office/drawing/2014/main" id="{25A0CDE6-1304-4D57-A86A-91A32806D4D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7" name="Rectangle 7">
            <a:extLst>
              <a:ext uri="{FF2B5EF4-FFF2-40B4-BE49-F238E27FC236}">
                <a16:creationId xmlns:a16="http://schemas.microsoft.com/office/drawing/2014/main" id="{7A95F9B0-CF0E-4B3A-8D6B-BE88EB9690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fld id="{F2223CF1-26ED-4B2D-9E9B-8ACA4AD45D1D}" type="slidenum">
              <a:rPr lang="en-US" altLang="en-PK"/>
              <a:pPr>
                <a:defRPr/>
              </a:pPr>
              <a:t>‹#›</a:t>
            </a:fld>
            <a:endParaRPr lang="en-US" altLang="en-P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90C5F8E-3A9D-4095-881A-EF2803FCD6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301410-705B-4D3D-AE90-AD05851C4FD8}" type="slidenum">
              <a:rPr lang="en-US" altLang="en-PK"/>
              <a:pPr>
                <a:spcBef>
                  <a:spcPct val="0"/>
                </a:spcBef>
              </a:pPr>
              <a:t>1</a:t>
            </a:fld>
            <a:endParaRPr lang="en-US" altLang="en-PK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F7662F3-3836-41D8-8E89-70D400BF56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DBB5BC3-1BF5-4FE7-8692-962A952A62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PK" altLang="en-P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31">
            <a:extLst>
              <a:ext uri="{FF2B5EF4-FFF2-40B4-BE49-F238E27FC236}">
                <a16:creationId xmlns:a16="http://schemas.microsoft.com/office/drawing/2014/main" id="{6E211C91-9DFF-4E02-AFC8-A5FC4840B7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B8006E-8526-4C27-BACB-D5F1AF798DDE}" type="slidenum">
              <a:rPr lang="en-US" altLang="en-PK"/>
              <a:pPr>
                <a:spcBef>
                  <a:spcPct val="0"/>
                </a:spcBef>
              </a:pPr>
              <a:t>13</a:t>
            </a:fld>
            <a:endParaRPr lang="en-US" altLang="en-PK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C9865A6-A8BC-461C-A399-E5537A6165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B32E1DBB-8B0F-44B6-88EE-A494923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31">
            <a:extLst>
              <a:ext uri="{FF2B5EF4-FFF2-40B4-BE49-F238E27FC236}">
                <a16:creationId xmlns:a16="http://schemas.microsoft.com/office/drawing/2014/main" id="{C457E118-7970-45B7-9B71-E4644271FC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B7CCEF-A692-4661-8512-1F2E30D49BB0}" type="slidenum">
              <a:rPr lang="en-US" altLang="en-PK"/>
              <a:pPr>
                <a:spcBef>
                  <a:spcPct val="0"/>
                </a:spcBef>
              </a:pPr>
              <a:t>14</a:t>
            </a:fld>
            <a:endParaRPr lang="en-US" altLang="en-PK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2352AFFB-A293-4744-BE4A-1102E7961A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455F7664-54E8-4103-AF3C-68FA399A6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31">
            <a:extLst>
              <a:ext uri="{FF2B5EF4-FFF2-40B4-BE49-F238E27FC236}">
                <a16:creationId xmlns:a16="http://schemas.microsoft.com/office/drawing/2014/main" id="{A693380F-CC95-471C-ABA5-F463322648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55E346-03E8-4829-8768-93DE8A0946E4}" type="slidenum">
              <a:rPr lang="en-US" altLang="en-PK"/>
              <a:pPr>
                <a:spcBef>
                  <a:spcPct val="0"/>
                </a:spcBef>
              </a:pPr>
              <a:t>15</a:t>
            </a:fld>
            <a:endParaRPr lang="en-US" altLang="en-PK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7F6909B-0C53-42A4-9DBB-47BFB14872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406AB0B0-2FBA-4FE8-956B-0926C0093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31">
            <a:extLst>
              <a:ext uri="{FF2B5EF4-FFF2-40B4-BE49-F238E27FC236}">
                <a16:creationId xmlns:a16="http://schemas.microsoft.com/office/drawing/2014/main" id="{DFC96951-6FD3-4695-A735-98D98CA42C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67B828-3EA9-4916-ADCC-1C39F9F05F4F}" type="slidenum">
              <a:rPr lang="en-US" altLang="en-PK"/>
              <a:pPr>
                <a:spcBef>
                  <a:spcPct val="0"/>
                </a:spcBef>
              </a:pPr>
              <a:t>16</a:t>
            </a:fld>
            <a:endParaRPr lang="en-US" altLang="en-PK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0CA7380-DCFB-45AE-95B0-448532BC04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02912101-8B5A-4BF2-90D9-4089D40077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31">
            <a:extLst>
              <a:ext uri="{FF2B5EF4-FFF2-40B4-BE49-F238E27FC236}">
                <a16:creationId xmlns:a16="http://schemas.microsoft.com/office/drawing/2014/main" id="{DA00F73A-69AB-40AB-B110-0FAA7315C0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F4E4C9F-8E65-401E-B62C-6680A0A95F54}" type="slidenum">
              <a:rPr lang="en-US" altLang="en-PK"/>
              <a:pPr>
                <a:spcBef>
                  <a:spcPct val="0"/>
                </a:spcBef>
              </a:pPr>
              <a:t>18</a:t>
            </a:fld>
            <a:endParaRPr lang="en-US" altLang="en-PK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3209C58-1B8C-494F-BEE6-090306A8BF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C544CABD-380D-4C0B-B5A2-13D478EFE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31">
            <a:extLst>
              <a:ext uri="{FF2B5EF4-FFF2-40B4-BE49-F238E27FC236}">
                <a16:creationId xmlns:a16="http://schemas.microsoft.com/office/drawing/2014/main" id="{8F55BCD4-8CE4-4A56-A853-7092F281C2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C9581F-E400-4EBA-9BC3-424A19121CB3}" type="slidenum">
              <a:rPr lang="en-US" altLang="en-PK"/>
              <a:pPr>
                <a:spcBef>
                  <a:spcPct val="0"/>
                </a:spcBef>
              </a:pPr>
              <a:t>19</a:t>
            </a:fld>
            <a:endParaRPr lang="en-US" altLang="en-PK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2672697-ED7E-487D-8C2C-4854048431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F12DB1E-4A73-49A1-999A-11626B1C3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31">
            <a:extLst>
              <a:ext uri="{FF2B5EF4-FFF2-40B4-BE49-F238E27FC236}">
                <a16:creationId xmlns:a16="http://schemas.microsoft.com/office/drawing/2014/main" id="{E50B1293-0D97-4FA2-A949-483C128D65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35068A-25C4-4E5C-AA26-745B5856469C}" type="slidenum">
              <a:rPr lang="en-US" altLang="en-PK"/>
              <a:pPr>
                <a:spcBef>
                  <a:spcPct val="0"/>
                </a:spcBef>
              </a:pPr>
              <a:t>20</a:t>
            </a:fld>
            <a:endParaRPr lang="en-US" altLang="en-PK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F810C36E-BCA8-46B9-84FD-2C097A628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94A4145D-1F77-4C8D-9F8D-0D9ADBA6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31">
            <a:extLst>
              <a:ext uri="{FF2B5EF4-FFF2-40B4-BE49-F238E27FC236}">
                <a16:creationId xmlns:a16="http://schemas.microsoft.com/office/drawing/2014/main" id="{05CF6FC1-469D-421D-9C42-1EC89F18AB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A6DC4A-76B5-4BFA-A97D-655D54A9D2B3}" type="slidenum">
              <a:rPr lang="en-US" altLang="en-PK"/>
              <a:pPr>
                <a:spcBef>
                  <a:spcPct val="0"/>
                </a:spcBef>
              </a:pPr>
              <a:t>21</a:t>
            </a:fld>
            <a:endParaRPr lang="en-US" altLang="en-PK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5BFB6D64-7C0D-4729-80D7-B0F3C7117B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EDB35743-3EBA-427F-B758-BD9FB52E3E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31">
            <a:extLst>
              <a:ext uri="{FF2B5EF4-FFF2-40B4-BE49-F238E27FC236}">
                <a16:creationId xmlns:a16="http://schemas.microsoft.com/office/drawing/2014/main" id="{96FADE2F-330B-4773-8A4B-C188135331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725C-2981-4E1D-AB2A-A2935CE72F81}" type="slidenum">
              <a:rPr lang="en-US" altLang="en-PK"/>
              <a:pPr>
                <a:spcBef>
                  <a:spcPct val="0"/>
                </a:spcBef>
              </a:pPr>
              <a:t>22</a:t>
            </a:fld>
            <a:endParaRPr lang="en-US" altLang="en-PK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8DF87274-09BC-43D5-8E15-B14798A81F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D171F71A-4588-44BA-9C95-E6AEADD22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>
            <a:extLst>
              <a:ext uri="{FF2B5EF4-FFF2-40B4-BE49-F238E27FC236}">
                <a16:creationId xmlns:a16="http://schemas.microsoft.com/office/drawing/2014/main" id="{EF1BCB10-3557-410A-BFC1-20270EF38D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69D97B-DD21-49C1-B1D1-5422CA5F3BB3}" type="slidenum">
              <a:rPr lang="en-US" altLang="en-PK"/>
              <a:pPr>
                <a:spcBef>
                  <a:spcPct val="0"/>
                </a:spcBef>
              </a:pPr>
              <a:t>23</a:t>
            </a:fld>
            <a:endParaRPr lang="en-US" altLang="en-PK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38CF4F7E-27ED-4912-A19E-C3CBCBD56F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681AC0E-734B-45FF-AB75-CDCB716A8F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223CF1-26ED-4B2D-9E9B-8ACA4AD45D1D}" type="slidenum">
              <a:rPr lang="en-US" altLang="en-PK" smtClean="0"/>
              <a:pPr>
                <a:defRPr/>
              </a:pPr>
              <a:t>2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414199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31">
            <a:extLst>
              <a:ext uri="{FF2B5EF4-FFF2-40B4-BE49-F238E27FC236}">
                <a16:creationId xmlns:a16="http://schemas.microsoft.com/office/drawing/2014/main" id="{6A75CE59-E72D-4535-B6CE-B79CC9A739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70F939-6807-4491-8291-1E4CDA398E76}" type="slidenum">
              <a:rPr lang="en-US" altLang="en-PK"/>
              <a:pPr>
                <a:spcBef>
                  <a:spcPct val="0"/>
                </a:spcBef>
              </a:pPr>
              <a:t>24</a:t>
            </a:fld>
            <a:endParaRPr lang="en-US" altLang="en-PK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05D44505-52EC-433D-B2C6-BD9586E036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EDB6168-14F8-4D39-93EC-D5344C375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31">
            <a:extLst>
              <a:ext uri="{FF2B5EF4-FFF2-40B4-BE49-F238E27FC236}">
                <a16:creationId xmlns:a16="http://schemas.microsoft.com/office/drawing/2014/main" id="{44728654-3E64-4365-B283-27F286C66D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4F618C-A00E-42FF-8F29-EC592CEDF32F}" type="slidenum">
              <a:rPr lang="en-US" altLang="en-PK"/>
              <a:pPr>
                <a:spcBef>
                  <a:spcPct val="0"/>
                </a:spcBef>
              </a:pPr>
              <a:t>26</a:t>
            </a:fld>
            <a:endParaRPr lang="en-US" altLang="en-PK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6DA739B-8DA5-4A50-A102-561E0DD83E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0136F7CE-2698-4A4D-BA0B-99BE35BB84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31">
            <a:extLst>
              <a:ext uri="{FF2B5EF4-FFF2-40B4-BE49-F238E27FC236}">
                <a16:creationId xmlns:a16="http://schemas.microsoft.com/office/drawing/2014/main" id="{8A29A9FF-C6DF-44F2-87A9-DC0E71759C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DEF09E-F4B9-472A-817A-E3302E3468E3}" type="slidenum">
              <a:rPr lang="en-US" altLang="en-PK"/>
              <a:pPr>
                <a:spcBef>
                  <a:spcPct val="0"/>
                </a:spcBef>
              </a:pPr>
              <a:t>27</a:t>
            </a:fld>
            <a:endParaRPr lang="en-US" altLang="en-PK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D67C792-DDA6-44F6-A567-91B046CC2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6A819E74-A61A-4FB4-90D8-0767DC0619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31">
            <a:extLst>
              <a:ext uri="{FF2B5EF4-FFF2-40B4-BE49-F238E27FC236}">
                <a16:creationId xmlns:a16="http://schemas.microsoft.com/office/drawing/2014/main" id="{4A3A0AC9-7B56-453A-ACE7-4EA526CF4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FF2CB4-A6EF-42A1-8A52-361D715E1884}" type="slidenum">
              <a:rPr lang="en-US" altLang="en-PK"/>
              <a:pPr>
                <a:spcBef>
                  <a:spcPct val="0"/>
                </a:spcBef>
              </a:pPr>
              <a:t>28</a:t>
            </a:fld>
            <a:endParaRPr lang="en-US" altLang="en-PK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506270-B8FD-4E71-AD61-FB8B01745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6C058B7F-EAAB-46F8-B8BF-4DD2D25F8F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1">
            <a:extLst>
              <a:ext uri="{FF2B5EF4-FFF2-40B4-BE49-F238E27FC236}">
                <a16:creationId xmlns:a16="http://schemas.microsoft.com/office/drawing/2014/main" id="{C2C86EAA-BE29-4689-9718-488DF38645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3ECF0B-3F8C-40CC-B45D-E36A74AD506C}" type="slidenum">
              <a:rPr lang="en-US" altLang="en-PK"/>
              <a:pPr>
                <a:spcBef>
                  <a:spcPct val="0"/>
                </a:spcBef>
              </a:pPr>
              <a:t>29</a:t>
            </a:fld>
            <a:endParaRPr lang="en-US" altLang="en-PK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7559464D-6EAA-49F7-8DA6-DE84892440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A4AB089B-CB5D-4AC1-AC9F-0839272E27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>
            <a:extLst>
              <a:ext uri="{FF2B5EF4-FFF2-40B4-BE49-F238E27FC236}">
                <a16:creationId xmlns:a16="http://schemas.microsoft.com/office/drawing/2014/main" id="{747C8A22-5AD6-4A64-B5BA-B8D4D4950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A94CF6-E6AD-4DE2-B662-F088BC180794}" type="slidenum">
              <a:rPr lang="en-US" altLang="en-PK"/>
              <a:pPr>
                <a:spcBef>
                  <a:spcPct val="0"/>
                </a:spcBef>
              </a:pPr>
              <a:t>30</a:t>
            </a:fld>
            <a:endParaRPr lang="en-US" altLang="en-PK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76CA901-AC9E-4C96-BD61-995DC73431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424B8257-42DE-49D4-8912-061BF66F4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31">
            <a:extLst>
              <a:ext uri="{FF2B5EF4-FFF2-40B4-BE49-F238E27FC236}">
                <a16:creationId xmlns:a16="http://schemas.microsoft.com/office/drawing/2014/main" id="{7C1B4E2A-A3F5-42E3-8321-0EEB631F5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0BB19B-FD71-4CF3-8694-7980E6CA8EE8}" type="slidenum">
              <a:rPr lang="en-US" altLang="en-PK"/>
              <a:pPr>
                <a:spcBef>
                  <a:spcPct val="0"/>
                </a:spcBef>
              </a:pPr>
              <a:t>32</a:t>
            </a:fld>
            <a:endParaRPr lang="en-US" altLang="en-PK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AF6D73E4-F924-401D-B77C-AA2C8DCEFC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A1A332DF-BE7C-4D14-AE36-70F01C94F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31">
            <a:extLst>
              <a:ext uri="{FF2B5EF4-FFF2-40B4-BE49-F238E27FC236}">
                <a16:creationId xmlns:a16="http://schemas.microsoft.com/office/drawing/2014/main" id="{96F3BADE-0FCD-403A-A557-CF74BF9B6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FF2253D-7E57-46F8-9A9E-D74A51E266B0}" type="slidenum">
              <a:rPr lang="en-US" altLang="en-PK"/>
              <a:pPr>
                <a:spcBef>
                  <a:spcPct val="0"/>
                </a:spcBef>
              </a:pPr>
              <a:t>34</a:t>
            </a:fld>
            <a:endParaRPr lang="en-US" altLang="en-PK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A07EAA9E-C68C-4559-85C5-78655FE154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0CCEB95C-E4B1-4365-863B-0E20E3DF3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31">
            <a:extLst>
              <a:ext uri="{FF2B5EF4-FFF2-40B4-BE49-F238E27FC236}">
                <a16:creationId xmlns:a16="http://schemas.microsoft.com/office/drawing/2014/main" id="{7B1B0F23-BC53-4D11-82E1-909EBE66F9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F4E7BB-87FD-4411-ABD9-26A397562F67}" type="slidenum">
              <a:rPr lang="en-US" altLang="en-PK"/>
              <a:pPr>
                <a:spcBef>
                  <a:spcPct val="0"/>
                </a:spcBef>
              </a:pPr>
              <a:t>35</a:t>
            </a:fld>
            <a:endParaRPr lang="en-US" altLang="en-PK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B6A9A61-5CBC-4D10-BAFF-16EC832CF3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BB203BBA-9172-4436-99BC-A957337399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62A4F6D-D85F-4ECC-8E9C-EF3116FF5E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224905-CF0D-4450-8D77-63656D28C214}" type="slidenum">
              <a:rPr lang="en-US" altLang="en-PK"/>
              <a:pPr>
                <a:spcBef>
                  <a:spcPct val="0"/>
                </a:spcBef>
              </a:pPr>
              <a:t>37</a:t>
            </a:fld>
            <a:endParaRPr lang="en-US" altLang="en-PK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8A14FE54-DDD8-4596-A900-3FC4110AD4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A7717D6A-CF3B-4013-869C-45EAF7190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31">
            <a:extLst>
              <a:ext uri="{FF2B5EF4-FFF2-40B4-BE49-F238E27FC236}">
                <a16:creationId xmlns:a16="http://schemas.microsoft.com/office/drawing/2014/main" id="{E40546F2-C4F6-4E20-8EE2-92F43FD5B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832F37-ACDE-4A8C-AAEC-0BFE94EC71BF}" type="slidenum">
              <a:rPr lang="en-US" altLang="en-PK"/>
              <a:pPr>
                <a:spcBef>
                  <a:spcPct val="0"/>
                </a:spcBef>
              </a:pPr>
              <a:t>3</a:t>
            </a:fld>
            <a:endParaRPr lang="en-US" altLang="en-PK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1C9C148D-6696-4556-84F6-AE7BD821A8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C4B5565-4F75-4023-AC72-3DAF01260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223CF1-26ED-4B2D-9E9B-8ACA4AD45D1D}" type="slidenum">
              <a:rPr lang="en-US" altLang="en-PK" smtClean="0"/>
              <a:pPr>
                <a:defRPr/>
              </a:pPr>
              <a:t>4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245848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31">
            <a:extLst>
              <a:ext uri="{FF2B5EF4-FFF2-40B4-BE49-F238E27FC236}">
                <a16:creationId xmlns:a16="http://schemas.microsoft.com/office/drawing/2014/main" id="{B1B8F587-BBDF-428D-9132-DEEBC6D339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1E7753-A5DA-4B61-ACCB-2C29BE1F55EF}" type="slidenum">
              <a:rPr lang="en-US" altLang="en-PK"/>
              <a:pPr>
                <a:spcBef>
                  <a:spcPct val="0"/>
                </a:spcBef>
              </a:pPr>
              <a:t>5</a:t>
            </a:fld>
            <a:endParaRPr lang="en-US" altLang="en-PK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E38B2185-DC97-40BE-A2DA-73885221A9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AA63E3BF-3353-48E6-8D43-228FC2B04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31">
            <a:extLst>
              <a:ext uri="{FF2B5EF4-FFF2-40B4-BE49-F238E27FC236}">
                <a16:creationId xmlns:a16="http://schemas.microsoft.com/office/drawing/2014/main" id="{D3AF61E6-C5D0-4893-9CCA-492D0F0DE5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68A3C2-A79D-4B34-8E13-C9A7A7B8C9BE}" type="slidenum">
              <a:rPr lang="en-US" altLang="en-PK"/>
              <a:pPr>
                <a:spcBef>
                  <a:spcPct val="0"/>
                </a:spcBef>
              </a:pPr>
              <a:t>6</a:t>
            </a:fld>
            <a:endParaRPr lang="en-US" altLang="en-PK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07C3925-5560-4B69-9BE9-087F4A3593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4D6E4B10-CEEC-4889-99BE-71885F237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31">
            <a:extLst>
              <a:ext uri="{FF2B5EF4-FFF2-40B4-BE49-F238E27FC236}">
                <a16:creationId xmlns:a16="http://schemas.microsoft.com/office/drawing/2014/main" id="{85A7E49B-6476-4897-8008-E6D2582781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E0FBED-66BF-46BC-B97B-9E0C39435479}" type="slidenum">
              <a:rPr lang="en-US" altLang="en-PK"/>
              <a:pPr>
                <a:spcBef>
                  <a:spcPct val="0"/>
                </a:spcBef>
              </a:pPr>
              <a:t>7</a:t>
            </a:fld>
            <a:endParaRPr lang="en-US" altLang="en-PK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E5832D6D-FD84-4CED-B9BB-E833C4BDB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E85415A-9673-40FF-940A-C0835B6A3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31">
            <a:extLst>
              <a:ext uri="{FF2B5EF4-FFF2-40B4-BE49-F238E27FC236}">
                <a16:creationId xmlns:a16="http://schemas.microsoft.com/office/drawing/2014/main" id="{DDA2784A-D342-4C21-A13D-27F1A32234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AF6C3F-A670-40AE-9D91-9342F6E8DFEB}" type="slidenum">
              <a:rPr lang="en-US" altLang="en-PK"/>
              <a:pPr>
                <a:spcBef>
                  <a:spcPct val="0"/>
                </a:spcBef>
              </a:pPr>
              <a:t>9</a:t>
            </a:fld>
            <a:endParaRPr lang="en-US" altLang="en-PK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6385907E-00A1-46E7-ADD5-CA64240832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DB63F1C-0A13-439E-835D-1547938B2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31">
            <a:extLst>
              <a:ext uri="{FF2B5EF4-FFF2-40B4-BE49-F238E27FC236}">
                <a16:creationId xmlns:a16="http://schemas.microsoft.com/office/drawing/2014/main" id="{30481225-5B2E-479D-A116-0F905F5D9B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2F7C47-7AE1-4FBD-9C18-AAEE1702FDA3}" type="slidenum">
              <a:rPr lang="en-US" altLang="en-PK"/>
              <a:pPr>
                <a:spcBef>
                  <a:spcPct val="0"/>
                </a:spcBef>
              </a:pPr>
              <a:t>11</a:t>
            </a:fld>
            <a:endParaRPr lang="en-US" altLang="en-PK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7093C5BF-5A41-4D6A-9911-0D6317758C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454CFA7-1D6D-4612-B1FF-024D0EA319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 altLang="en-P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D989682-6B7F-4B98-8188-19333CA77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D027F5F-B19E-4492-B810-2BD203CD3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630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630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18E60B4-A0C7-4A24-BED3-930EC7B7ED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849FA24-9BBB-4DE5-926B-CF0BBCEA3C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DF6EB54-81A9-4583-8376-4CEAD49EAC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8EDEDA-13C7-4399-9027-761F1EA7F2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33930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8194946-C54F-49BD-9791-723779E0C7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3397C7-3A0F-465A-BB82-79DF0A82A2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E13FFB-9C6B-4233-B80F-681800601F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3182D-4F24-4E9A-B355-E985DEB8D0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04728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4364E0-E70E-4144-8EAD-422DA1F164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F915BE-68CA-4A30-937A-2A3053630D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F7BC16-C6B5-475D-BD11-309A87DFED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064A7-2C74-471B-A52B-6DC99EA724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3368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7905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C33EB98-65AE-423D-B1AE-2D6C5B6691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F6DFB4-7258-402C-AF8B-C5355F0C66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7AED27-5B10-4438-9FD3-87C54D5197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BC3F4-401B-4811-A1A1-DE8C36E73C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01907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6A83C1-77C4-40A3-A7BA-82CB42FF74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01C0C8-29B1-41AE-A652-D729202DE3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46BEC7-0A4E-4A9C-A131-ECB4D183DF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5B4FB-EF25-4937-8C14-E1FD32EE9A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7350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EA7FD-704C-4C94-9735-BCD201483C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D0257-AE1C-426D-894A-9C3D0903C2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57F542-D365-45AC-A501-C34D5FBFDC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9EAAE-C2B6-4C4A-8FFF-67E70D7A0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68272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8689E69-FE51-435A-9366-7CDEB91DE7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858A40-C308-4BB2-AB13-567E2DAA55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DE443CE-A16A-403D-AD87-7EC8910F0D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CCDF2-F868-4F13-9ADA-31CB5338C8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41328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FAA31AE-001E-49DC-8766-568853632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8463513-56CA-4C2A-AB9F-DDBA2903C1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E52317-2CB5-4744-BCE0-5322FD1A74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24ED7-E594-4EEA-8306-B57B531B23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544939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49CD205-1F95-4F6F-9FCE-F9D84DEB35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C70B0B-A436-477E-A811-34E9B2B215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887FAB0-C318-451E-9D2F-4E5830A78F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FDAA0-983E-4D9C-9FE1-25D25DDA34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87070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918AC-BCF0-4429-9982-080752C749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67384-3666-4502-A34D-238679B25F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038FB-3987-43C6-92FF-BE980D78A5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D6EE7-381E-4785-BB7A-36E8E27F88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11973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567619-6426-4AC1-B959-A80912E636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3364E9-E2FC-4D3B-A619-CE25A3E546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6F285D-3071-4D05-9CCB-647BE2ECA1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168690-2139-451E-BF2B-CA11E5814D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53139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A0E629B-D8CA-4A19-AAFC-CC6289BAB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707F586-37AB-40F3-93C4-C1B333710E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629188" name="Rectangle 4">
            <a:extLst>
              <a:ext uri="{FF2B5EF4-FFF2-40B4-BE49-F238E27FC236}">
                <a16:creationId xmlns:a16="http://schemas.microsoft.com/office/drawing/2014/main" id="{3B9306E7-1AB1-429F-BFC5-4776D65D8C3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29189" name="Rectangle 5">
            <a:extLst>
              <a:ext uri="{FF2B5EF4-FFF2-40B4-BE49-F238E27FC236}">
                <a16:creationId xmlns:a16="http://schemas.microsoft.com/office/drawing/2014/main" id="{D4E7E25C-B387-47EE-B425-5900660467C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29190" name="Rectangle 6">
            <a:extLst>
              <a:ext uri="{FF2B5EF4-FFF2-40B4-BE49-F238E27FC236}">
                <a16:creationId xmlns:a16="http://schemas.microsoft.com/office/drawing/2014/main" id="{45B25081-3F47-4564-819C-83C94A9063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62A164BE-024A-4D6C-BD1F-87C24F4780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8383E504-F5AD-4B74-AFC9-3E0248D35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1EA16BC4-AD72-4277-8456-53CB8230E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7056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>
            <a:extLst>
              <a:ext uri="{FF2B5EF4-FFF2-40B4-BE49-F238E27FC236}">
                <a16:creationId xmlns:a16="http://schemas.microsoft.com/office/drawing/2014/main" id="{B670D5FA-A61E-473B-AD9A-34B71518EB9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66800" y="1371600"/>
            <a:ext cx="9144000" cy="1066800"/>
          </a:xfrm>
        </p:spPr>
        <p:txBody>
          <a:bodyPr/>
          <a:lstStyle/>
          <a:p>
            <a:pPr eaLnBrk="1" hangingPunct="1"/>
            <a:r>
              <a:rPr lang="en-US" altLang="en-PK" b="1" dirty="0"/>
              <a:t>Software Design &amp; Architecture</a:t>
            </a:r>
          </a:p>
        </p:txBody>
      </p:sp>
      <p:sp>
        <p:nvSpPr>
          <p:cNvPr id="5123" name="Rectangle 11">
            <a:extLst>
              <a:ext uri="{FF2B5EF4-FFF2-40B4-BE49-F238E27FC236}">
                <a16:creationId xmlns:a16="http://schemas.microsoft.com/office/drawing/2014/main" id="{B3A41D47-B90B-4A3C-9C10-0271430FFD8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641600" y="3886200"/>
            <a:ext cx="8737600" cy="1752600"/>
          </a:xfrm>
        </p:spPr>
        <p:txBody>
          <a:bodyPr/>
          <a:lstStyle/>
          <a:p>
            <a:pPr eaLnBrk="1" hangingPunct="1"/>
            <a:r>
              <a:rPr lang="en-US" altLang="en-PK" dirty="0"/>
              <a:t>Lecture # 09</a:t>
            </a:r>
          </a:p>
          <a:p>
            <a:pPr eaLnBrk="1" hangingPunct="1"/>
            <a:r>
              <a:rPr lang="en-US" altLang="en-PK" dirty="0"/>
              <a:t>Object Design and UML Interaction Diagrams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748F6-7192-4B48-9259-124090D5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BFDAA0-983E-4D9C-9FE1-25D25DDA344C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DCEE636-6EBC-4B2F-9071-A014F1C57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22222" r="8316" b="4444"/>
          <a:stretch/>
        </p:blipFill>
        <p:spPr>
          <a:xfrm>
            <a:off x="2286001" y="1524000"/>
            <a:ext cx="7620000" cy="50292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4C55361-839C-4F81-8898-AD466B687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8600"/>
            <a:ext cx="10972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altLang="en-PK" sz="4400" b="1" kern="0"/>
              <a:t>Other Object Design Techniques: CRC (Class Responsibility Collaboration) Cards</a:t>
            </a:r>
            <a:endParaRPr lang="en-US" altLang="en-PK" sz="4400" b="1" kern="0" dirty="0"/>
          </a:p>
        </p:txBody>
      </p:sp>
    </p:spTree>
    <p:extLst>
      <p:ext uri="{BB962C8B-B14F-4D97-AF65-F5344CB8AC3E}">
        <p14:creationId xmlns:p14="http://schemas.microsoft.com/office/powerpoint/2010/main" val="305271262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>
            <a:extLst>
              <a:ext uri="{FF2B5EF4-FFF2-40B4-BE49-F238E27FC236}">
                <a16:creationId xmlns:a16="http://schemas.microsoft.com/office/drawing/2014/main" id="{B4AE4EE0-C4CA-40A2-BE8E-8084B0490E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13883" y="1371600"/>
            <a:ext cx="10164233" cy="1752600"/>
          </a:xfrm>
        </p:spPr>
        <p:txBody>
          <a:bodyPr/>
          <a:lstStyle/>
          <a:p>
            <a:r>
              <a:rPr lang="en-US" altLang="en-PK" sz="5400" b="1" dirty="0"/>
              <a:t>Dynamic Modeling</a:t>
            </a:r>
          </a:p>
        </p:txBody>
      </p:sp>
      <p:sp>
        <p:nvSpPr>
          <p:cNvPr id="18435" name="Rectangle 7">
            <a:extLst>
              <a:ext uri="{FF2B5EF4-FFF2-40B4-BE49-F238E27FC236}">
                <a16:creationId xmlns:a16="http://schemas.microsoft.com/office/drawing/2014/main" id="{5316205A-FEBE-461D-9734-2575CADDFA2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PK" sz="3600"/>
              <a:t>UML Interaction Diagrams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D7E06-D3EC-41AC-AF7E-28F07C9E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BFDAA0-983E-4D9C-9FE1-25D25DDA344C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8F563CF-83B3-4085-B869-F4B5E006C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4" t="24444" r="10817" b="1110"/>
          <a:stretch/>
        </p:blipFill>
        <p:spPr>
          <a:xfrm>
            <a:off x="2933700" y="125932"/>
            <a:ext cx="9258300" cy="652953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4A77035-9919-493B-858B-7ACA086A1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73025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altLang="en-PK" sz="4400" b="1" kern="0" dirty="0"/>
              <a:t>Design Road</a:t>
            </a:r>
          </a:p>
        </p:txBody>
      </p:sp>
    </p:spTree>
    <p:extLst>
      <p:ext uri="{BB962C8B-B14F-4D97-AF65-F5344CB8AC3E}">
        <p14:creationId xmlns:p14="http://schemas.microsoft.com/office/powerpoint/2010/main" val="32354144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>
            <a:extLst>
              <a:ext uri="{FF2B5EF4-FFF2-40B4-BE49-F238E27FC236}">
                <a16:creationId xmlns:a16="http://schemas.microsoft.com/office/drawing/2014/main" id="{90603589-7FE2-4DB3-95F7-5937A29445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440DDF-59E3-4D68-9DAB-E94893F7EFDE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20483" name="Rectangle 6">
            <a:extLst>
              <a:ext uri="{FF2B5EF4-FFF2-40B4-BE49-F238E27FC236}">
                <a16:creationId xmlns:a16="http://schemas.microsoft.com/office/drawing/2014/main" id="{4F04A370-4474-4598-B385-B63A67BC0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1"/>
            <a:ext cx="8229600" cy="1139825"/>
          </a:xfrm>
        </p:spPr>
        <p:txBody>
          <a:bodyPr/>
          <a:lstStyle/>
          <a:p>
            <a:r>
              <a:rPr lang="en-US" altLang="en-PK" sz="4400" b="1" dirty="0"/>
              <a:t>Interaction</a:t>
            </a:r>
            <a:r>
              <a:rPr lang="en-US" altLang="en-PK" b="1" dirty="0"/>
              <a:t> Diagrams</a:t>
            </a:r>
          </a:p>
        </p:txBody>
      </p:sp>
      <p:sp>
        <p:nvSpPr>
          <p:cNvPr id="20484" name="Rectangle 7">
            <a:extLst>
              <a:ext uri="{FF2B5EF4-FFF2-40B4-BE49-F238E27FC236}">
                <a16:creationId xmlns:a16="http://schemas.microsoft.com/office/drawing/2014/main" id="{645ED3D1-8BB8-47E6-B39D-99D521EFA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031876"/>
            <a:ext cx="10668000" cy="5368924"/>
          </a:xfrm>
        </p:spPr>
        <p:txBody>
          <a:bodyPr>
            <a:normAutofit/>
          </a:bodyPr>
          <a:lstStyle/>
          <a:p>
            <a:r>
              <a:rPr lang="en-US" altLang="en-PK" sz="2400" dirty="0"/>
              <a:t>UML includes interaction diagrams to illustrate how </a:t>
            </a:r>
            <a:r>
              <a:rPr lang="en-US" altLang="en-PK" sz="2400" dirty="0">
                <a:solidFill>
                  <a:schemeClr val="accent1"/>
                </a:solidFill>
              </a:rPr>
              <a:t>objects interact</a:t>
            </a:r>
            <a:r>
              <a:rPr lang="en-US" altLang="en-PK" sz="2400" dirty="0"/>
              <a:t> via messages</a:t>
            </a:r>
          </a:p>
          <a:p>
            <a:r>
              <a:rPr lang="en-US" altLang="en-PK" sz="2400" dirty="0"/>
              <a:t>The term interaction diagram is a generalization of two more specialized UML diagram types:</a:t>
            </a:r>
          </a:p>
          <a:p>
            <a:pPr lvl="1"/>
            <a:r>
              <a:rPr lang="en-US" altLang="en-PK" sz="2400" dirty="0"/>
              <a:t>sequence diagrams</a:t>
            </a:r>
          </a:p>
          <a:p>
            <a:pPr lvl="1"/>
            <a:r>
              <a:rPr lang="en-US" altLang="en-PK" sz="2400" dirty="0"/>
              <a:t>communication diagrams</a:t>
            </a:r>
          </a:p>
          <a:p>
            <a:r>
              <a:rPr lang="en-US" altLang="en-PK" sz="2400" dirty="0"/>
              <a:t>A related diagram is the interaction overview diagram; it provides a big-picture overview of </a:t>
            </a:r>
            <a:r>
              <a:rPr lang="en-US" altLang="en-PK" sz="2400" dirty="0">
                <a:solidFill>
                  <a:schemeClr val="accent1"/>
                </a:solidFill>
              </a:rPr>
              <a:t>how a set of interaction diagrams are related</a:t>
            </a:r>
            <a:r>
              <a:rPr lang="en-US" altLang="en-PK" sz="2400" dirty="0"/>
              <a:t> in terms of logic and process-flow</a:t>
            </a:r>
          </a:p>
          <a:p>
            <a:pPr lvl="1"/>
            <a:r>
              <a:rPr lang="en-US" altLang="en-PK" sz="2400" dirty="0"/>
              <a:t>New addition in UML 2.0</a:t>
            </a:r>
          </a:p>
          <a:p>
            <a:r>
              <a:rPr lang="en-US" altLang="en-PK" sz="2400" dirty="0"/>
              <a:t>Sequence diagrams are the </a:t>
            </a:r>
            <a:r>
              <a:rPr lang="en-US" altLang="en-PK" sz="2400" dirty="0">
                <a:solidFill>
                  <a:schemeClr val="accent1"/>
                </a:solidFill>
              </a:rPr>
              <a:t>more </a:t>
            </a:r>
            <a:r>
              <a:rPr lang="en-US" altLang="en-PK" sz="2400" dirty="0" err="1">
                <a:solidFill>
                  <a:schemeClr val="accent1"/>
                </a:solidFill>
              </a:rPr>
              <a:t>notationally</a:t>
            </a:r>
            <a:r>
              <a:rPr lang="en-US" altLang="en-PK" sz="2400" dirty="0">
                <a:solidFill>
                  <a:schemeClr val="accent1"/>
                </a:solidFill>
              </a:rPr>
              <a:t> rich</a:t>
            </a:r>
            <a:r>
              <a:rPr lang="en-US" altLang="en-PK" sz="2400" dirty="0"/>
              <a:t> of the two types, but communication diagrams have their use as well, especially for </a:t>
            </a:r>
            <a:r>
              <a:rPr lang="en-US" altLang="en-PK" sz="2400" dirty="0">
                <a:solidFill>
                  <a:schemeClr val="accent1"/>
                </a:solidFill>
              </a:rPr>
              <a:t>wall sketching</a:t>
            </a:r>
            <a:r>
              <a:rPr lang="en-US" altLang="en-PK" sz="2400" dirty="0"/>
              <a:t>.  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B2CFE473-2705-4978-97D6-619094F34A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BF4B8F-30E1-4DDA-8C99-B74FF85C9C93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42006753-EB88-4F3D-B021-F49FF241EC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302500" cy="577850"/>
          </a:xfrm>
        </p:spPr>
        <p:txBody>
          <a:bodyPr/>
          <a:lstStyle/>
          <a:p>
            <a:r>
              <a:rPr lang="en-US" altLang="en-PK" sz="4400" b="1" dirty="0"/>
              <a:t>Sequence Diagram</a:t>
            </a:r>
          </a:p>
        </p:txBody>
      </p:sp>
      <p:graphicFrame>
        <p:nvGraphicFramePr>
          <p:cNvPr id="22532" name="Object 2">
            <a:extLst>
              <a:ext uri="{FF2B5EF4-FFF2-40B4-BE49-F238E27FC236}">
                <a16:creationId xmlns:a16="http://schemas.microsoft.com/office/drawing/2014/main" id="{AEF73A39-DD51-491D-BF10-9CE3D665CF27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1981200" y="1676400"/>
          <a:ext cx="82296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7" name="Visio" r:id="rId4" imgW="3834182" imgH="1728700" progId="Visio.Drawing.11">
                  <p:embed/>
                </p:oleObj>
              </mc:Choice>
              <mc:Fallback>
                <p:oleObj name="Visio" r:id="rId4" imgW="3834182" imgH="1728700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76400"/>
                        <a:ext cx="82296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4">
            <a:extLst>
              <a:ext uri="{FF2B5EF4-FFF2-40B4-BE49-F238E27FC236}">
                <a16:creationId xmlns:a16="http://schemas.microsoft.com/office/drawing/2014/main" id="{238DB89A-BFB6-4487-B82F-08F1080E0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294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PK" altLang="en-PK" sz="1800"/>
          </a:p>
        </p:txBody>
      </p:sp>
      <p:sp>
        <p:nvSpPr>
          <p:cNvPr id="22534" name="Text Box 5">
            <a:extLst>
              <a:ext uri="{FF2B5EF4-FFF2-40B4-BE49-F238E27FC236}">
                <a16:creationId xmlns:a16="http://schemas.microsoft.com/office/drawing/2014/main" id="{F2F6D667-F27A-4D44-BE25-5DA83134A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65726"/>
            <a:ext cx="7010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PK" sz="2000"/>
              <a:t> Sequence diagram’s ‘fence’ format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PK" sz="2000"/>
              <a:t> Time is increasing in the downward direction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>
            <a:extLst>
              <a:ext uri="{FF2B5EF4-FFF2-40B4-BE49-F238E27FC236}">
                <a16:creationId xmlns:a16="http://schemas.microsoft.com/office/drawing/2014/main" id="{6EBE26A4-04CF-42A1-B47E-1A604FA9A8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EE7943-B6CF-422C-AEA3-1423DB892112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graphicFrame>
        <p:nvGraphicFramePr>
          <p:cNvPr id="24579" name="Object 2">
            <a:extLst>
              <a:ext uri="{FF2B5EF4-FFF2-40B4-BE49-F238E27FC236}">
                <a16:creationId xmlns:a16="http://schemas.microsoft.com/office/drawing/2014/main" id="{5B6A9D16-FF86-4455-B480-FD84A0BD87B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57400" y="1336676"/>
          <a:ext cx="7924800" cy="239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4" name="Visio" r:id="rId4" imgW="3834182" imgH="1728700" progId="Visio.Drawing.11">
                  <p:embed/>
                </p:oleObj>
              </mc:Choice>
              <mc:Fallback>
                <p:oleObj name="Visio" r:id="rId4" imgW="3834182" imgH="1728700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336676"/>
                        <a:ext cx="7924800" cy="239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Rectangle 4">
            <a:extLst>
              <a:ext uri="{FF2B5EF4-FFF2-40B4-BE49-F238E27FC236}">
                <a16:creationId xmlns:a16="http://schemas.microsoft.com/office/drawing/2014/main" id="{29255483-BA33-4098-9D5F-ADF3333FC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10000"/>
            <a:ext cx="54864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public class A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	private B myB = new B();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	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	public void doOne()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	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		myB.doTwo();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		myB.doThree();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	}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1800"/>
              <a:t>}</a:t>
            </a:r>
          </a:p>
        </p:txBody>
      </p:sp>
      <p:sp>
        <p:nvSpPr>
          <p:cNvPr id="157703" name="Rectangle 7">
            <a:extLst>
              <a:ext uri="{FF2B5EF4-FFF2-40B4-BE49-F238E27FC236}">
                <a16:creationId xmlns:a16="http://schemas.microsoft.com/office/drawing/2014/main" id="{CF651233-9EB6-4FC1-9038-E3A6146A6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7185"/>
            <a:ext cx="73025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eaLnBrk="1" hangingPunct="1"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Sequence</a:t>
            </a:r>
            <a:r>
              <a:rPr lang="en-US" sz="3200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en-US" sz="4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Diagram</a:t>
            </a:r>
            <a:endParaRPr lang="en-US" sz="40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>
            <a:extLst>
              <a:ext uri="{FF2B5EF4-FFF2-40B4-BE49-F238E27FC236}">
                <a16:creationId xmlns:a16="http://schemas.microsoft.com/office/drawing/2014/main" id="{3CE4A6D8-3742-4C54-98FC-78C8174495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0AFD44-1EED-4347-9254-1490E7FC405A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AAE5789-D6B3-4930-9AFE-7B46CBEE4B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694" y="228600"/>
            <a:ext cx="7302500" cy="579438"/>
          </a:xfrm>
        </p:spPr>
        <p:txBody>
          <a:bodyPr/>
          <a:lstStyle/>
          <a:p>
            <a:r>
              <a:rPr lang="en-US" altLang="en-PK" sz="4400" b="1" dirty="0"/>
              <a:t>Communication Diagrams</a:t>
            </a: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971D41AF-1B4C-44B1-B214-C55D1E81091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810186"/>
              </p:ext>
            </p:extLst>
          </p:nvPr>
        </p:nvGraphicFramePr>
        <p:xfrm>
          <a:off x="1408977" y="1524000"/>
          <a:ext cx="9374046" cy="3065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2" name="Visio" r:id="rId4" imgW="3678970" imgH="1474512" progId="Visio.Drawing.11">
                  <p:embed/>
                </p:oleObj>
              </mc:Choice>
              <mc:Fallback>
                <p:oleObj name="Visio" r:id="rId4" imgW="3678970" imgH="1474512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977" y="1524000"/>
                        <a:ext cx="9374046" cy="3065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4">
            <a:extLst>
              <a:ext uri="{FF2B5EF4-FFF2-40B4-BE49-F238E27FC236}">
                <a16:creationId xmlns:a16="http://schemas.microsoft.com/office/drawing/2014/main" id="{CF6265E7-BB9C-41DE-A283-76C764F9A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977" y="5029200"/>
            <a:ext cx="814678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800" dirty="0"/>
              <a:t>Same collaboration using communication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800" dirty="0"/>
              <a:t>Uses network (or graph) format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81200-828A-41E7-9749-7F16E48A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BFDAA0-983E-4D9C-9FE1-25D25DDA344C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5086D3C5-949E-44DC-AD28-DEB8B31360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" t="23333" r="5816" b="4444"/>
          <a:stretch/>
        </p:blipFill>
        <p:spPr>
          <a:xfrm>
            <a:off x="1638299" y="1105700"/>
            <a:ext cx="8915401" cy="5466991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FCCCC88C-05A1-4B87-A36B-3B3A8BF1B775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277814"/>
            <a:ext cx="10972800" cy="11398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altLang="en-PK" sz="4400" b="1" kern="0"/>
              <a:t>Interaction Diagrams</a:t>
            </a:r>
            <a:endParaRPr lang="en-US" altLang="en-PK" sz="4400" b="1" kern="0" dirty="0"/>
          </a:p>
        </p:txBody>
      </p:sp>
    </p:spTree>
    <p:extLst>
      <p:ext uri="{BB962C8B-B14F-4D97-AF65-F5344CB8AC3E}">
        <p14:creationId xmlns:p14="http://schemas.microsoft.com/office/powerpoint/2010/main" val="376037859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EBFE6369-E75B-4A3A-BA5A-1388D038FF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A1BD04-587D-4493-99C7-2420A06387F1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28675" name="Rectangle 6">
            <a:extLst>
              <a:ext uri="{FF2B5EF4-FFF2-40B4-BE49-F238E27FC236}">
                <a16:creationId xmlns:a16="http://schemas.microsoft.com/office/drawing/2014/main" id="{F497347C-DF4B-446A-884E-B15CA78B1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sz="4400" b="1" dirty="0"/>
              <a:t>Interaction Diagrams</a:t>
            </a:r>
          </a:p>
        </p:txBody>
      </p:sp>
      <p:sp>
        <p:nvSpPr>
          <p:cNvPr id="28676" name="Rectangle 7">
            <a:extLst>
              <a:ext uri="{FF2B5EF4-FFF2-40B4-BE49-F238E27FC236}">
                <a16:creationId xmlns:a16="http://schemas.microsoft.com/office/drawing/2014/main" id="{FB1792B9-2E83-4196-9B74-214C34B19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1"/>
            <a:ext cx="10972800" cy="5530848"/>
          </a:xfrm>
        </p:spPr>
        <p:txBody>
          <a:bodyPr>
            <a:normAutofit/>
          </a:bodyPr>
          <a:lstStyle/>
          <a:p>
            <a:r>
              <a:rPr lang="en-US" altLang="en-PK" dirty="0"/>
              <a:t>Sequence vs. Communication diagrams</a:t>
            </a:r>
          </a:p>
          <a:p>
            <a:pPr lvl="1"/>
            <a:r>
              <a:rPr lang="en-US" altLang="en-PK" dirty="0"/>
              <a:t>Sequence Diagrams</a:t>
            </a:r>
          </a:p>
          <a:p>
            <a:pPr lvl="2"/>
            <a:r>
              <a:rPr lang="en-US" altLang="en-PK" sz="2400" dirty="0"/>
              <a:t>Easier to see sequence of method calls over </a:t>
            </a:r>
            <a:r>
              <a:rPr lang="en-US" altLang="en-PK" sz="2400" dirty="0">
                <a:solidFill>
                  <a:schemeClr val="accent1"/>
                </a:solidFill>
              </a:rPr>
              <a:t>time</a:t>
            </a:r>
          </a:p>
          <a:p>
            <a:pPr lvl="2"/>
            <a:r>
              <a:rPr lang="en-US" altLang="en-PK" sz="2400" dirty="0"/>
              <a:t>More </a:t>
            </a:r>
            <a:r>
              <a:rPr lang="en-US" altLang="en-PK" sz="2400" dirty="0">
                <a:solidFill>
                  <a:schemeClr val="accent1"/>
                </a:solidFill>
              </a:rPr>
              <a:t>expressive</a:t>
            </a:r>
            <a:r>
              <a:rPr lang="en-US" altLang="en-PK" sz="2400" dirty="0"/>
              <a:t> UML notation</a:t>
            </a:r>
          </a:p>
          <a:p>
            <a:pPr lvl="2"/>
            <a:r>
              <a:rPr lang="en-US" altLang="en-PK" sz="2400" dirty="0"/>
              <a:t>Better support from many </a:t>
            </a:r>
            <a:r>
              <a:rPr lang="en-US" altLang="en-PK" sz="2400" dirty="0">
                <a:solidFill>
                  <a:schemeClr val="accent1"/>
                </a:solidFill>
              </a:rPr>
              <a:t>tools</a:t>
            </a:r>
          </a:p>
          <a:p>
            <a:pPr lvl="1"/>
            <a:endParaRPr lang="en-US" altLang="en-PK" dirty="0"/>
          </a:p>
          <a:p>
            <a:pPr lvl="1"/>
            <a:r>
              <a:rPr lang="en-US" altLang="en-PK" dirty="0"/>
              <a:t>Communication Diagrams</a:t>
            </a:r>
          </a:p>
          <a:p>
            <a:pPr lvl="2"/>
            <a:r>
              <a:rPr lang="en-US" altLang="en-PK" sz="2400" dirty="0"/>
              <a:t>Better fit on limited </a:t>
            </a:r>
            <a:r>
              <a:rPr lang="en-US" altLang="en-PK" sz="2400" dirty="0">
                <a:solidFill>
                  <a:schemeClr val="accent1"/>
                </a:solidFill>
              </a:rPr>
              <a:t>space</a:t>
            </a:r>
            <a:r>
              <a:rPr lang="en-US" altLang="en-PK" sz="2400" dirty="0"/>
              <a:t> (page or whiteboard)</a:t>
            </a:r>
          </a:p>
          <a:p>
            <a:pPr lvl="2"/>
            <a:r>
              <a:rPr lang="en-US" altLang="en-PK" sz="2400" dirty="0"/>
              <a:t>Easier to </a:t>
            </a:r>
            <a:r>
              <a:rPr lang="en-US" altLang="en-PK" sz="2400" dirty="0">
                <a:solidFill>
                  <a:schemeClr val="accent1"/>
                </a:solidFill>
              </a:rPr>
              <a:t>edit</a:t>
            </a:r>
            <a:r>
              <a:rPr lang="en-US" altLang="en-PK" sz="2400" dirty="0"/>
              <a:t>/amend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463FC77A-939D-452D-B86B-5CDF263BCF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7D0BD2-8F52-4281-B6D8-B9E70AC372D7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6182445-F12F-4D42-AC88-6EB7123AFC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42888"/>
            <a:ext cx="10826832" cy="519112"/>
          </a:xfrm>
        </p:spPr>
        <p:txBody>
          <a:bodyPr/>
          <a:lstStyle/>
          <a:p>
            <a:r>
              <a:rPr lang="en-US" altLang="en-PK" sz="4400" b="1" dirty="0"/>
              <a:t>Example Sequence Diagram: </a:t>
            </a:r>
            <a:r>
              <a:rPr lang="en-US" altLang="en-PK" sz="4400" b="1" dirty="0" err="1"/>
              <a:t>makePayment</a:t>
            </a:r>
            <a:endParaRPr lang="en-US" altLang="en-PK" sz="6000" b="1" dirty="0"/>
          </a:p>
        </p:txBody>
      </p:sp>
      <p:graphicFrame>
        <p:nvGraphicFramePr>
          <p:cNvPr id="30724" name="Object 2">
            <a:extLst>
              <a:ext uri="{FF2B5EF4-FFF2-40B4-BE49-F238E27FC236}">
                <a16:creationId xmlns:a16="http://schemas.microsoft.com/office/drawing/2014/main" id="{D209F41A-CB59-4B6C-B74C-0A98F33C1B72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08988648"/>
              </p:ext>
            </p:extLst>
          </p:nvPr>
        </p:nvGraphicFramePr>
        <p:xfrm>
          <a:off x="1217280" y="1143594"/>
          <a:ext cx="10365120" cy="2677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8" name="Visio" r:id="rId4" imgW="6941792" imgH="1728700" progId="Visio.Drawing.11">
                  <p:embed/>
                </p:oleObj>
              </mc:Choice>
              <mc:Fallback>
                <p:oleObj name="Visio" r:id="rId4" imgW="6941792" imgH="1728700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280" y="1143594"/>
                        <a:ext cx="10365120" cy="2677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Text Box 4">
            <a:extLst>
              <a:ext uri="{FF2B5EF4-FFF2-40B4-BE49-F238E27FC236}">
                <a16:creationId xmlns:a16="http://schemas.microsoft.com/office/drawing/2014/main" id="{2302F02D-D5A7-4F56-B99D-4D0AD6909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922216"/>
            <a:ext cx="998863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PK" sz="2400" dirty="0"/>
              <a:t>Someone(?) sends </a:t>
            </a:r>
            <a:r>
              <a:rPr lang="en-US" altLang="en-PK" sz="2400" dirty="0" err="1"/>
              <a:t>makePayment</a:t>
            </a:r>
            <a:r>
              <a:rPr lang="en-US" altLang="en-PK" sz="2400" dirty="0"/>
              <a:t>(..) msg to Register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PK" sz="2400" dirty="0"/>
              <a:t>Register sends </a:t>
            </a:r>
            <a:r>
              <a:rPr lang="en-US" altLang="en-PK" sz="2400" dirty="0" err="1"/>
              <a:t>makePayment</a:t>
            </a:r>
            <a:r>
              <a:rPr lang="en-US" altLang="en-PK" sz="2400" dirty="0"/>
              <a:t>(..) msg to Sale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PK" sz="2400" dirty="0"/>
              <a:t>Sale creates an instance of Payment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PK" sz="24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400" dirty="0"/>
              <a:t>Who created Register &amp; Sale? IDs show a fragment of system behavior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400" dirty="0"/>
              <a:t>during isolated snapshot in time.  This can be confusing and lead to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400" dirty="0"/>
              <a:t>modeling errors/omissions!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8F24EA29-A005-499A-B3DA-B0D235097C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/>
              <a:t>Outline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9659B18E-6DB4-4CDA-9E98-C7A6956108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143000"/>
            <a:ext cx="10972800" cy="54371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PK" dirty="0"/>
              <a:t>Object Design</a:t>
            </a:r>
          </a:p>
          <a:p>
            <a:pPr>
              <a:lnSpc>
                <a:spcPct val="150000"/>
              </a:lnSpc>
            </a:pPr>
            <a:r>
              <a:rPr lang="en-US" altLang="en-PK" dirty="0"/>
              <a:t>Static and Dynamic Modeling</a:t>
            </a:r>
          </a:p>
          <a:p>
            <a:pPr>
              <a:lnSpc>
                <a:spcPct val="150000"/>
              </a:lnSpc>
            </a:pPr>
            <a:r>
              <a:rPr lang="en-US" altLang="en-PK" dirty="0"/>
              <a:t>UML Interaction Diagrams</a:t>
            </a:r>
          </a:p>
          <a:p>
            <a:pPr lvl="1">
              <a:lnSpc>
                <a:spcPct val="150000"/>
              </a:lnSpc>
            </a:pPr>
            <a:r>
              <a:rPr lang="en-US" altLang="en-PK" dirty="0"/>
              <a:t>Sequence Diagrams</a:t>
            </a:r>
          </a:p>
          <a:p>
            <a:pPr lvl="1">
              <a:lnSpc>
                <a:spcPct val="150000"/>
              </a:lnSpc>
            </a:pPr>
            <a:r>
              <a:rPr lang="en-US" altLang="en-PK" dirty="0"/>
              <a:t>Communication Diagrams</a:t>
            </a: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9596D0D1-5C94-4B43-BF3F-C08B1772EC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5D0E5C-F280-4AD3-96DC-0CD7C182822B}" type="slidenum">
              <a:rPr lang="en-US" altLang="en-US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>
            <a:extLst>
              <a:ext uri="{FF2B5EF4-FFF2-40B4-BE49-F238E27FC236}">
                <a16:creationId xmlns:a16="http://schemas.microsoft.com/office/drawing/2014/main" id="{79344312-9780-4E99-A937-03A9BCA478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150C06-E95E-490F-B880-79D4CFF6E212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84A2CAC-D798-4464-817E-EB518C6AE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sz="4400" b="1" dirty="0"/>
              <a:t>Code</a:t>
            </a:r>
            <a:endParaRPr lang="en-US" altLang="en-PK" sz="4000" b="1" dirty="0"/>
          </a:p>
        </p:txBody>
      </p:sp>
      <p:sp>
        <p:nvSpPr>
          <p:cNvPr id="32772" name="Rectangle 7">
            <a:extLst>
              <a:ext uri="{FF2B5EF4-FFF2-40B4-BE49-F238E27FC236}">
                <a16:creationId xmlns:a16="http://schemas.microsoft.com/office/drawing/2014/main" id="{1A54A1CF-9DCC-4682-B040-6CCD7295B0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6434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public class Sale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 {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	private Payment </a:t>
            </a:r>
            <a:r>
              <a:rPr lang="en-US" altLang="en-PK" sz="2800" dirty="0" err="1">
                <a:latin typeface="Consolas" panose="020B0609020204030204" pitchFamily="49" charset="0"/>
              </a:rPr>
              <a:t>payment</a:t>
            </a:r>
            <a:r>
              <a:rPr lang="en-US" altLang="en-PK" sz="28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 	public void </a:t>
            </a:r>
            <a:r>
              <a:rPr lang="en-US" altLang="en-PK" sz="2800" dirty="0" err="1">
                <a:latin typeface="Consolas" panose="020B0609020204030204" pitchFamily="49" charset="0"/>
              </a:rPr>
              <a:t>makePayment</a:t>
            </a:r>
            <a:r>
              <a:rPr lang="en-US" altLang="en-PK" sz="2800" dirty="0">
                <a:latin typeface="Consolas" panose="020B0609020204030204" pitchFamily="49" charset="0"/>
              </a:rPr>
              <a:t>( Money </a:t>
            </a:r>
            <a:r>
              <a:rPr lang="en-US" altLang="en-PK" sz="2800" dirty="0" err="1">
                <a:latin typeface="Consolas" panose="020B0609020204030204" pitchFamily="49" charset="0"/>
              </a:rPr>
              <a:t>cashTendered</a:t>
            </a:r>
            <a:r>
              <a:rPr lang="en-US" altLang="en-PK" sz="2800" dirty="0">
                <a:latin typeface="Consolas" panose="020B0609020204030204" pitchFamily="49" charset="0"/>
              </a:rPr>
              <a:t> )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	{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		payment = new Payment( </a:t>
            </a:r>
            <a:r>
              <a:rPr lang="en-US" altLang="en-PK" sz="2800" dirty="0" err="1">
                <a:latin typeface="Consolas" panose="020B0609020204030204" pitchFamily="49" charset="0"/>
              </a:rPr>
              <a:t>cashTendered</a:t>
            </a:r>
            <a:r>
              <a:rPr lang="en-US" altLang="en-PK" sz="2800" dirty="0">
                <a:latin typeface="Consolas" panose="020B0609020204030204" pitchFamily="49" charset="0"/>
              </a:rPr>
              <a:t> 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 	//…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	 }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	// …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PK" sz="2800" dirty="0">
                <a:latin typeface="Consolas" panose="020B0609020204030204" pitchFamily="49" charset="0"/>
              </a:rPr>
              <a:t>} 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E100F7D6-59BF-471D-99CA-8874119D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B9196B-0322-487C-9561-EC1B35D035E5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BF125F6-5563-4761-8A66-AB05039D21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28600"/>
            <a:ext cx="7302500" cy="579438"/>
          </a:xfrm>
        </p:spPr>
        <p:txBody>
          <a:bodyPr/>
          <a:lstStyle/>
          <a:p>
            <a:r>
              <a:rPr lang="en-US" altLang="en-PK" sz="4400" b="1" dirty="0"/>
              <a:t>Communication Diagram</a:t>
            </a:r>
          </a:p>
        </p:txBody>
      </p:sp>
      <p:graphicFrame>
        <p:nvGraphicFramePr>
          <p:cNvPr id="34820" name="Object 2">
            <a:extLst>
              <a:ext uri="{FF2B5EF4-FFF2-40B4-BE49-F238E27FC236}">
                <a16:creationId xmlns:a16="http://schemas.microsoft.com/office/drawing/2014/main" id="{8CCB90D0-8B9C-45CD-881C-B89B85C21EFC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0615580"/>
              </p:ext>
            </p:extLst>
          </p:nvPr>
        </p:nvGraphicFramePr>
        <p:xfrm>
          <a:off x="843681" y="1519556"/>
          <a:ext cx="10504638" cy="3269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4" name="Visio" r:id="rId4" imgW="6486279" imgH="2066117" progId="Visio.Drawing.11">
                  <p:embed/>
                </p:oleObj>
              </mc:Choice>
              <mc:Fallback>
                <p:oleObj name="Visio" r:id="rId4" imgW="6486279" imgH="2066117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681" y="1519556"/>
                        <a:ext cx="10504638" cy="32699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4">
            <a:extLst>
              <a:ext uri="{FF2B5EF4-FFF2-40B4-BE49-F238E27FC236}">
                <a16:creationId xmlns:a16="http://schemas.microsoft.com/office/drawing/2014/main" id="{CE7F797C-7C80-4162-A160-27EE554B8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609" y="5076834"/>
            <a:ext cx="81467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800" dirty="0"/>
              <a:t>Same collaboration using communication diagram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761F7963-F318-475C-9CB1-1E8B18EB2E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0D8156-508B-4DA8-BB78-E021E6FC79DB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E350CB0D-CCB8-4605-BF3C-797496D70E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42888"/>
            <a:ext cx="10972800" cy="519112"/>
          </a:xfrm>
        </p:spPr>
        <p:txBody>
          <a:bodyPr/>
          <a:lstStyle/>
          <a:p>
            <a:r>
              <a:rPr lang="en-US" altLang="en-PK" sz="4000" b="1" dirty="0"/>
              <a:t>Lifeline boxes to show participants in interactions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4ABF0-5D14-4EFC-BB97-5974CDD26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t="18889" r="3315" b="3541"/>
          <a:stretch/>
        </p:blipFill>
        <p:spPr>
          <a:xfrm>
            <a:off x="1593581" y="914400"/>
            <a:ext cx="9004837" cy="5715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>
            <a:extLst>
              <a:ext uri="{FF2B5EF4-FFF2-40B4-BE49-F238E27FC236}">
                <a16:creationId xmlns:a16="http://schemas.microsoft.com/office/drawing/2014/main" id="{3CCF442F-7574-4AD3-A837-56FC9AD8EF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CBBFA9-3D9A-4189-8E86-20634668B5C2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38915" name="Rectangle 4">
            <a:extLst>
              <a:ext uri="{FF2B5EF4-FFF2-40B4-BE49-F238E27FC236}">
                <a16:creationId xmlns:a16="http://schemas.microsoft.com/office/drawing/2014/main" id="{6B1876A7-EFA1-40C0-A9B6-EC638A8C6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sz="4400" b="1" dirty="0"/>
              <a:t>Interaction Diagrams</a:t>
            </a:r>
          </a:p>
        </p:txBody>
      </p:sp>
      <p:sp>
        <p:nvSpPr>
          <p:cNvPr id="38916" name="Rectangle 5">
            <a:extLst>
              <a:ext uri="{FF2B5EF4-FFF2-40B4-BE49-F238E27FC236}">
                <a16:creationId xmlns:a16="http://schemas.microsoft.com/office/drawing/2014/main" id="{CDA9D65E-41C2-4EAE-8CE7-BF61DEF5C6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109728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PK" sz="3200" dirty="0"/>
              <a:t>Message expression syntax</a:t>
            </a:r>
          </a:p>
          <a:p>
            <a:pPr lvl="1">
              <a:lnSpc>
                <a:spcPct val="80000"/>
              </a:lnSpc>
            </a:pPr>
            <a:r>
              <a:rPr lang="en-US" altLang="en-PK" sz="2800" dirty="0"/>
              <a:t>Don’t have to use full syntax in all cases</a:t>
            </a:r>
          </a:p>
          <a:p>
            <a:pPr lvl="1">
              <a:lnSpc>
                <a:spcPct val="80000"/>
              </a:lnSpc>
            </a:pPr>
            <a:endParaRPr lang="en-US" altLang="en-PK" sz="28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PK" sz="2400" dirty="0"/>
              <a:t>return = </a:t>
            </a:r>
            <a:r>
              <a:rPr lang="en-US" altLang="en-PK" sz="2400" dirty="0" err="1"/>
              <a:t>msgName</a:t>
            </a:r>
            <a:r>
              <a:rPr lang="en-US" altLang="en-PK" sz="2400" dirty="0"/>
              <a:t>(param:paramType1, …) : </a:t>
            </a:r>
            <a:r>
              <a:rPr lang="en-US" altLang="en-PK" sz="2400" dirty="0" err="1"/>
              <a:t>returnType</a:t>
            </a:r>
            <a:endParaRPr lang="en-US" altLang="en-PK" sz="24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PK" sz="24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PK" sz="2400" u="sng" dirty="0"/>
              <a:t>Examples: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PK" sz="2400" dirty="0"/>
              <a:t>initialize(code)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PK" sz="2400" dirty="0"/>
              <a:t>initialize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PK" sz="2400" dirty="0"/>
              <a:t>d = </a:t>
            </a:r>
            <a:r>
              <a:rPr lang="en-US" altLang="en-PK" sz="2400" dirty="0" err="1"/>
              <a:t>getProductDescription</a:t>
            </a:r>
            <a:r>
              <a:rPr lang="en-US" altLang="en-PK" sz="2400" dirty="0"/>
              <a:t>(id)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PK" sz="2400" dirty="0"/>
              <a:t>d = </a:t>
            </a:r>
            <a:r>
              <a:rPr lang="en-US" altLang="en-PK" sz="2400" dirty="0" err="1"/>
              <a:t>getProductDescription</a:t>
            </a:r>
            <a:r>
              <a:rPr lang="en-US" altLang="en-PK" sz="2400" dirty="0"/>
              <a:t>(</a:t>
            </a:r>
            <a:r>
              <a:rPr lang="en-US" altLang="en-PK" sz="2400" dirty="0" err="1"/>
              <a:t>id:ItemID</a:t>
            </a:r>
            <a:r>
              <a:rPr lang="en-US" altLang="en-PK" sz="2400" dirty="0"/>
              <a:t>) 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PK" sz="2400" dirty="0"/>
              <a:t>d = </a:t>
            </a:r>
            <a:r>
              <a:rPr lang="en-US" altLang="en-PK" sz="2400" dirty="0" err="1"/>
              <a:t>getProductDescription</a:t>
            </a:r>
            <a:r>
              <a:rPr lang="en-US" altLang="en-PK" sz="2400" dirty="0"/>
              <a:t>(</a:t>
            </a:r>
            <a:r>
              <a:rPr lang="en-US" altLang="en-PK" sz="2400" dirty="0" err="1"/>
              <a:t>id:ItemID</a:t>
            </a:r>
            <a:r>
              <a:rPr lang="en-US" altLang="en-PK" sz="2400" dirty="0"/>
              <a:t>) : </a:t>
            </a:r>
            <a:r>
              <a:rPr lang="en-US" altLang="en-PK" sz="2400" dirty="0" err="1"/>
              <a:t>ProductDescription</a:t>
            </a:r>
            <a:endParaRPr lang="en-US" altLang="en-PK" sz="2400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>
            <a:extLst>
              <a:ext uri="{FF2B5EF4-FFF2-40B4-BE49-F238E27FC236}">
                <a16:creationId xmlns:a16="http://schemas.microsoft.com/office/drawing/2014/main" id="{A0C71358-7F85-4B20-B575-073349650B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810912-2989-426A-8900-BB89AF2B4F55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BDEF7BBF-BDD4-4531-AAE3-F573B0233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915400" cy="579438"/>
          </a:xfrm>
        </p:spPr>
        <p:txBody>
          <a:bodyPr/>
          <a:lstStyle/>
          <a:p>
            <a:r>
              <a:rPr lang="en-US" altLang="en-PK" sz="4400" b="1" dirty="0"/>
              <a:t>Basic Sequence Diagram Notation</a:t>
            </a:r>
            <a:endParaRPr lang="en-US" altLang="en-PK" sz="5400" b="1" dirty="0"/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37319FC-21BC-44BF-8192-E1E81B1D8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18889" r="4148" b="2292"/>
          <a:stretch/>
        </p:blipFill>
        <p:spPr>
          <a:xfrm>
            <a:off x="1605907" y="913386"/>
            <a:ext cx="8980186" cy="5791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DB77-FDEB-4B99-9810-26CB2206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sz="4000" b="1" dirty="0"/>
              <a:t>Singleton Objects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5B45-51F7-4C60-AC59-35E26D3C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24ED7-E594-4EEA-8306-B57B531B23AE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557F1D-16F1-47E9-97AC-604177EE7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t="32222" r="7483"/>
          <a:stretch/>
        </p:blipFill>
        <p:spPr>
          <a:xfrm>
            <a:off x="1504950" y="1245824"/>
            <a:ext cx="9182100" cy="53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93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C0A18753-5E9E-4477-B983-625D3319CD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0E97FE-A9DA-4924-A744-F2E3AD07D149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7D1C92B9-780F-48D3-8733-1EC93C26BA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8600"/>
            <a:ext cx="7848600" cy="579438"/>
          </a:xfrm>
        </p:spPr>
        <p:txBody>
          <a:bodyPr/>
          <a:lstStyle/>
          <a:p>
            <a:r>
              <a:rPr lang="en-US" altLang="en-PK" sz="4400" b="1" dirty="0"/>
              <a:t>Illustrating Reply or Returns</a:t>
            </a:r>
            <a:endParaRPr lang="en-US" altLang="en-PK" sz="5400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E3A2E-E215-4024-AF65-162573BDC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9849" r="8025" b="3333"/>
          <a:stretch/>
        </p:blipFill>
        <p:spPr>
          <a:xfrm>
            <a:off x="1836764" y="926670"/>
            <a:ext cx="8387985" cy="57789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47E67F3-D538-4F7B-9443-B739A4134F31}"/>
              </a:ext>
            </a:extLst>
          </p:cNvPr>
          <p:cNvGrpSpPr/>
          <p:nvPr/>
        </p:nvGrpSpPr>
        <p:grpSpPr>
          <a:xfrm>
            <a:off x="4572000" y="1820863"/>
            <a:ext cx="2717800" cy="617537"/>
            <a:chOff x="5257800" y="2233613"/>
            <a:chExt cx="2717800" cy="617537"/>
          </a:xfrm>
        </p:grpSpPr>
        <p:sp>
          <p:nvSpPr>
            <p:cNvPr id="45063" name="Text Box 6">
              <a:extLst>
                <a:ext uri="{FF2B5EF4-FFF2-40B4-BE49-F238E27FC236}">
                  <a16:creationId xmlns:a16="http://schemas.microsoft.com/office/drawing/2014/main" id="{BF0A80B3-7205-448C-B6F4-D144D27AA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233613"/>
              <a:ext cx="27178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PK" sz="1600" dirty="0"/>
                <a:t>More common return syntax</a:t>
              </a:r>
            </a:p>
          </p:txBody>
        </p:sp>
        <p:sp>
          <p:nvSpPr>
            <p:cNvPr id="45064" name="Line 7">
              <a:extLst>
                <a:ext uri="{FF2B5EF4-FFF2-40B4-BE49-F238E27FC236}">
                  <a16:creationId xmlns:a16="http://schemas.microsoft.com/office/drawing/2014/main" id="{B454272E-85CA-4DB0-B6CD-BEA9BB8EF7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77000" y="2514600"/>
              <a:ext cx="0" cy="336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4D9363-2711-4AC6-8CA1-79DB657EEF5E}"/>
              </a:ext>
            </a:extLst>
          </p:cNvPr>
          <p:cNvGrpSpPr/>
          <p:nvPr/>
        </p:nvGrpSpPr>
        <p:grpSpPr>
          <a:xfrm>
            <a:off x="6781800" y="3581400"/>
            <a:ext cx="5322757" cy="1015663"/>
            <a:chOff x="395834" y="6133586"/>
            <a:chExt cx="5322757" cy="1015663"/>
          </a:xfrm>
        </p:grpSpPr>
        <p:sp>
          <p:nvSpPr>
            <p:cNvPr id="45061" name="Text Box 4">
              <a:extLst>
                <a:ext uri="{FF2B5EF4-FFF2-40B4-BE49-F238E27FC236}">
                  <a16:creationId xmlns:a16="http://schemas.microsoft.com/office/drawing/2014/main" id="{04CDC8CA-D2B5-4A56-9957-FA1BCA595C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9191" y="6133586"/>
              <a:ext cx="28194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PK" sz="2000" dirty="0"/>
                <a:t>A return from method call, usually considered optional</a:t>
              </a:r>
            </a:p>
          </p:txBody>
        </p:sp>
        <p:sp>
          <p:nvSpPr>
            <p:cNvPr id="45062" name="Line 5">
              <a:extLst>
                <a:ext uri="{FF2B5EF4-FFF2-40B4-BE49-F238E27FC236}">
                  <a16:creationId xmlns:a16="http://schemas.microsoft.com/office/drawing/2014/main" id="{1B2FB1FD-D014-4F17-B73E-2B8D6B32D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5834" y="6470313"/>
              <a:ext cx="2514600" cy="336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PK"/>
            </a:p>
          </p:txBody>
        </p:sp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>
            <a:extLst>
              <a:ext uri="{FF2B5EF4-FFF2-40B4-BE49-F238E27FC236}">
                <a16:creationId xmlns:a16="http://schemas.microsoft.com/office/drawing/2014/main" id="{ECF444A1-8F8A-4845-9BB3-3C144F79D0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F48EF2-64AA-4BFB-B798-8F67AA298252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C6385B5-5770-4C98-8DC7-CB84795DB0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8600"/>
            <a:ext cx="7848600" cy="579438"/>
          </a:xfrm>
        </p:spPr>
        <p:txBody>
          <a:bodyPr/>
          <a:lstStyle/>
          <a:p>
            <a:r>
              <a:rPr lang="en-US" altLang="en-PK" sz="4400" b="1" dirty="0"/>
              <a:t>Messages to "self" or "this"</a:t>
            </a:r>
          </a:p>
        </p:txBody>
      </p:sp>
      <p:graphicFrame>
        <p:nvGraphicFramePr>
          <p:cNvPr id="47108" name="Object 2">
            <a:extLst>
              <a:ext uri="{FF2B5EF4-FFF2-40B4-BE49-F238E27FC236}">
                <a16:creationId xmlns:a16="http://schemas.microsoft.com/office/drawing/2014/main" id="{1EF2B3EC-926A-42EF-BB6D-86C401CF9151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2590800" y="2346326"/>
          <a:ext cx="6400800" cy="275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2" name="Visio" r:id="rId4" imgW="1859168" imgH="1331672" progId="Visio.Drawing.11">
                  <p:embed/>
                </p:oleObj>
              </mc:Choice>
              <mc:Fallback>
                <p:oleObj name="Visio" r:id="rId4" imgW="1859168" imgH="1331672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346326"/>
                        <a:ext cx="6400800" cy="275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4">
            <a:extLst>
              <a:ext uri="{FF2B5EF4-FFF2-40B4-BE49-F238E27FC236}">
                <a16:creationId xmlns:a16="http://schemas.microsoft.com/office/drawing/2014/main" id="{849E1335-62A3-40B3-8A8B-3E3DD2F56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562601"/>
            <a:ext cx="548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000"/>
              <a:t>Objects commonly invoke their own methods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5">
            <a:extLst>
              <a:ext uri="{FF2B5EF4-FFF2-40B4-BE49-F238E27FC236}">
                <a16:creationId xmlns:a16="http://schemas.microsoft.com/office/drawing/2014/main" id="{BBB414E2-AD25-4A00-9029-6C4FA7526E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60869D-E4A7-4501-9B8F-7339D1CFEE19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F09A8BC9-9E07-4A50-A112-F244F96334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302500" cy="579438"/>
          </a:xfrm>
        </p:spPr>
        <p:txBody>
          <a:bodyPr/>
          <a:lstStyle/>
          <a:p>
            <a:r>
              <a:rPr lang="en-US" altLang="en-PK" sz="4400" b="1" dirty="0"/>
              <a:t>Creation of Instances </a:t>
            </a:r>
          </a:p>
        </p:txBody>
      </p:sp>
      <p:sp>
        <p:nvSpPr>
          <p:cNvPr id="49157" name="Text Box 4">
            <a:extLst>
              <a:ext uri="{FF2B5EF4-FFF2-40B4-BE49-F238E27FC236}">
                <a16:creationId xmlns:a16="http://schemas.microsoft.com/office/drawing/2014/main" id="{EE15617B-7265-4879-98E2-ED019FCA3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76" y="5987831"/>
            <a:ext cx="86519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000" b="1" dirty="0"/>
              <a:t>Dashed line for ‘create’ really not needed, though its now official UML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000" b="1" dirty="0"/>
              <a:t>Use ‘create’ for calls to a constructor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AADC2-5261-49F8-A994-4E880F4E3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t="21111" r="4148" b="15926"/>
          <a:stretch/>
        </p:blipFill>
        <p:spPr>
          <a:xfrm>
            <a:off x="1105040" y="941882"/>
            <a:ext cx="9981920" cy="50958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F71C0999-6C5C-4511-9C78-1E4A8FFB04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B8A498-60EC-4D77-AD0C-9341A6AE27E4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8F2F8FE-1AF3-4C9F-9792-BD0DC816A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28600"/>
            <a:ext cx="10820400" cy="579438"/>
          </a:xfrm>
        </p:spPr>
        <p:txBody>
          <a:bodyPr/>
          <a:lstStyle/>
          <a:p>
            <a:r>
              <a:rPr lang="en-US" altLang="en-PK" sz="4400" b="1" dirty="0"/>
              <a:t>Object Lifelines and Object Destruction</a:t>
            </a:r>
          </a:p>
        </p:txBody>
      </p:sp>
      <p:sp>
        <p:nvSpPr>
          <p:cNvPr id="51205" name="Text Box 4">
            <a:extLst>
              <a:ext uri="{FF2B5EF4-FFF2-40B4-BE49-F238E27FC236}">
                <a16:creationId xmlns:a16="http://schemas.microsoft.com/office/drawing/2014/main" id="{2A55628E-5FE4-4A34-92CC-A64686967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6304476"/>
            <a:ext cx="10287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000" b="1"/>
              <a:t>Usually not necessary for languages with automatic garbage collection (e.g., Java)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913B38-D738-48A9-B8B9-74639E7C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3" t="24444" r="4981" b="8958"/>
          <a:stretch/>
        </p:blipFill>
        <p:spPr>
          <a:xfrm>
            <a:off x="1291338" y="906149"/>
            <a:ext cx="9456923" cy="539832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5BFB17EC-B916-4A11-A796-3605A7E03A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029709-105C-4C96-98A6-08FDDDE787BD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D584DD02-B4B7-4EB5-A884-F031E771E5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sz="4400" b="1" dirty="0"/>
              <a:t>Design</a:t>
            </a:r>
          </a:p>
        </p:txBody>
      </p:sp>
      <p:sp>
        <p:nvSpPr>
          <p:cNvPr id="8196" name="Rectangle 9">
            <a:extLst>
              <a:ext uri="{FF2B5EF4-FFF2-40B4-BE49-F238E27FC236}">
                <a16:creationId xmlns:a16="http://schemas.microsoft.com/office/drawing/2014/main" id="{B7AAC7A1-3BC3-492C-8781-CDC58DA62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10972800" cy="5437185"/>
          </a:xfrm>
        </p:spPr>
        <p:txBody>
          <a:bodyPr wrap="square">
            <a:normAutofit/>
          </a:bodyPr>
          <a:lstStyle/>
          <a:p>
            <a:r>
              <a:rPr lang="en-US" altLang="en-PK" sz="2600" dirty="0"/>
              <a:t>How do developers </a:t>
            </a:r>
            <a:r>
              <a:rPr lang="en-US" altLang="en-PK" sz="2600" dirty="0">
                <a:solidFill>
                  <a:schemeClr val="accent1"/>
                </a:solidFill>
              </a:rPr>
              <a:t>design objects?</a:t>
            </a:r>
            <a:r>
              <a:rPr lang="en-US" altLang="en-PK" sz="2600" dirty="0"/>
              <a:t> Here are three ways:</a:t>
            </a:r>
          </a:p>
          <a:p>
            <a:endParaRPr lang="en-US" altLang="en-PK" sz="2600" dirty="0"/>
          </a:p>
          <a:p>
            <a:pPr lvl="1"/>
            <a:r>
              <a:rPr lang="en-US" altLang="en-PK" dirty="0">
                <a:solidFill>
                  <a:schemeClr val="accent1"/>
                </a:solidFill>
              </a:rPr>
              <a:t>Code</a:t>
            </a:r>
            <a:r>
              <a:rPr lang="en-US" altLang="en-PK" dirty="0"/>
              <a:t>. Design-while-coding (Java, C#, …), ideally with power tools such as re-factorings. From mental model to code.</a:t>
            </a:r>
          </a:p>
          <a:p>
            <a:pPr lvl="1"/>
            <a:r>
              <a:rPr lang="en-US" altLang="en-PK" dirty="0">
                <a:solidFill>
                  <a:schemeClr val="accent1"/>
                </a:solidFill>
              </a:rPr>
              <a:t>Draw, then code</a:t>
            </a:r>
            <a:r>
              <a:rPr lang="en-US" altLang="en-PK" dirty="0"/>
              <a:t>. Drawing some UML on a whiteboard or UML CASE tool, then switching to #1 with a text-strong IDE (e.g., Eclipse or Visual Studio).</a:t>
            </a:r>
          </a:p>
          <a:p>
            <a:pPr lvl="1"/>
            <a:r>
              <a:rPr lang="en-US" altLang="en-PK" dirty="0">
                <a:solidFill>
                  <a:schemeClr val="accent1"/>
                </a:solidFill>
              </a:rPr>
              <a:t>Only draw</a:t>
            </a:r>
            <a:r>
              <a:rPr lang="en-US" altLang="en-PK" dirty="0"/>
              <a:t>. Somehow, the tool generates everything from diagrams.</a:t>
            </a:r>
          </a:p>
          <a:p>
            <a:pPr lvl="1"/>
            <a:endParaRPr lang="en-US" altLang="en-PK" dirty="0"/>
          </a:p>
          <a:p>
            <a:r>
              <a:rPr lang="en-US" altLang="en-PK" sz="2600" dirty="0"/>
              <a:t>Agile Modeling and Lightweight UML Drawing  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>
            <a:extLst>
              <a:ext uri="{FF2B5EF4-FFF2-40B4-BE49-F238E27FC236}">
                <a16:creationId xmlns:a16="http://schemas.microsoft.com/office/drawing/2014/main" id="{C4DF3798-B803-4834-96D2-53DFF9E6C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BBEC10-9034-4414-A56F-39791E90E575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F4ED4639-8304-4BE6-BB86-561F69A780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8600"/>
            <a:ext cx="10896600" cy="1066800"/>
          </a:xfrm>
        </p:spPr>
        <p:txBody>
          <a:bodyPr/>
          <a:lstStyle/>
          <a:p>
            <a:r>
              <a:rPr lang="en-US" altLang="en-PK" sz="4000" b="1" dirty="0"/>
              <a:t>Diagram Frames in UML Sequence Diagrams 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DACE9FA9-D6AF-4051-BDFC-6CF2E6175A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68741" y="2312232"/>
            <a:ext cx="1536258" cy="533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PK" sz="2800" dirty="0"/>
              <a:t>Looping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D8588C-2F2C-425B-A333-2EBC62E3F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17778" r="4148"/>
          <a:stretch/>
        </p:blipFill>
        <p:spPr>
          <a:xfrm>
            <a:off x="1735094" y="990600"/>
            <a:ext cx="8721812" cy="5867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917D9-E0A5-4230-9BCA-83EE58F6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24ED7-E594-4EEA-8306-B57B531B23AE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908369-0DE8-4292-B93A-4F6D2EA0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1" b="8743"/>
          <a:stretch/>
        </p:blipFill>
        <p:spPr>
          <a:xfrm>
            <a:off x="978568" y="1506329"/>
            <a:ext cx="10234864" cy="506261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96ABE6CE-7C0D-4A58-BCD6-AFE994489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30214"/>
            <a:ext cx="92202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altLang="en-PK" sz="4400" b="1" kern="0" dirty="0"/>
              <a:t>Loops in 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259948275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>
            <a:extLst>
              <a:ext uri="{FF2B5EF4-FFF2-40B4-BE49-F238E27FC236}">
                <a16:creationId xmlns:a16="http://schemas.microsoft.com/office/drawing/2014/main" id="{28FA31B3-F4A9-44DC-B3C2-D0611DF3EF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02CDEC-0853-44F1-9E29-0100B7D68310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AA1603D0-16B9-4104-8F1C-567E2069E0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28600"/>
            <a:ext cx="7302500" cy="579438"/>
          </a:xfrm>
        </p:spPr>
        <p:txBody>
          <a:bodyPr/>
          <a:lstStyle/>
          <a:p>
            <a:r>
              <a:rPr lang="en-US" altLang="en-PK" sz="4400" b="1" dirty="0"/>
              <a:t>Conditional Messages </a:t>
            </a:r>
          </a:p>
        </p:txBody>
      </p:sp>
      <p:graphicFrame>
        <p:nvGraphicFramePr>
          <p:cNvPr id="55300" name="Object 2">
            <a:extLst>
              <a:ext uri="{FF2B5EF4-FFF2-40B4-BE49-F238E27FC236}">
                <a16:creationId xmlns:a16="http://schemas.microsoft.com/office/drawing/2014/main" id="{6A1650B8-2B52-44E5-AD63-2AF2F9AEDA7A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1752601" y="2143126"/>
          <a:ext cx="8666163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4" name="Visio" r:id="rId4" imgW="4461777" imgH="1824301" progId="Visio.Drawing.11">
                  <p:embed/>
                </p:oleObj>
              </mc:Choice>
              <mc:Fallback>
                <p:oleObj name="Visio" r:id="rId4" imgW="4461777" imgH="1824301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2143126"/>
                        <a:ext cx="8666163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4">
            <a:extLst>
              <a:ext uri="{FF2B5EF4-FFF2-40B4-BE49-F238E27FC236}">
                <a16:creationId xmlns:a16="http://schemas.microsoft.com/office/drawing/2014/main" id="{74FF5CE5-935C-47E6-8D16-DFE41BFC7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688" y="5486401"/>
            <a:ext cx="5065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000"/>
              <a:t>UML 2 frame showing an optional message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7B872-82E2-477E-BD42-D75230ED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sz="4000" b="1" dirty="0"/>
              <a:t>Nesting Frames in Sequence Diagrams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8D8C9-25B5-4BD0-BC9E-535188B4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24ED7-E594-4EEA-8306-B57B531B23AE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2812DE-AD17-40CE-917D-08BE36DBF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22222" r="7483" b="8959"/>
          <a:stretch/>
        </p:blipFill>
        <p:spPr>
          <a:xfrm>
            <a:off x="1409699" y="956800"/>
            <a:ext cx="9372601" cy="57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52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>
            <a:extLst>
              <a:ext uri="{FF2B5EF4-FFF2-40B4-BE49-F238E27FC236}">
                <a16:creationId xmlns:a16="http://schemas.microsoft.com/office/drawing/2014/main" id="{CA73FE3F-144A-46F5-A0D3-1561D12C2F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624402-7E62-4FE5-BE5F-634A2925F617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678C4974-AF0B-4E02-9628-584C5FA94D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8600"/>
            <a:ext cx="11049000" cy="1066800"/>
          </a:xfrm>
        </p:spPr>
        <p:txBody>
          <a:bodyPr/>
          <a:lstStyle/>
          <a:p>
            <a:r>
              <a:rPr lang="en-US" altLang="en-PK" sz="4400" b="1" dirty="0"/>
              <a:t>Conditional Messages in UML 1.x Style Still Useful?</a:t>
            </a:r>
          </a:p>
        </p:txBody>
      </p:sp>
      <p:graphicFrame>
        <p:nvGraphicFramePr>
          <p:cNvPr id="57348" name="Object 2">
            <a:extLst>
              <a:ext uri="{FF2B5EF4-FFF2-40B4-BE49-F238E27FC236}">
                <a16:creationId xmlns:a16="http://schemas.microsoft.com/office/drawing/2014/main" id="{070F71A4-D29C-4EC3-BA11-AD16F8450184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1849438" y="2286000"/>
          <a:ext cx="8437562" cy="294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2" name="Visio" r:id="rId4" imgW="4259327" imgH="1824301" progId="Visio.Drawing.11">
                  <p:embed/>
                </p:oleObj>
              </mc:Choice>
              <mc:Fallback>
                <p:oleObj name="Visio" r:id="rId4" imgW="4259327" imgH="1824301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38" y="2286000"/>
                        <a:ext cx="8437562" cy="294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Text Box 4">
            <a:extLst>
              <a:ext uri="{FF2B5EF4-FFF2-40B4-BE49-F238E27FC236}">
                <a16:creationId xmlns:a16="http://schemas.microsoft.com/office/drawing/2014/main" id="{B9AB4AE0-0685-4E5F-A1DA-588199306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497514"/>
            <a:ext cx="65230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000"/>
              <a:t>The same interaction diagram using pre-UML 2 notation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000"/>
              <a:t>Guards must evaluate to true for the message to be sent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0DC39D42-7191-4594-A23E-9A7B2646A7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940E58-668E-4677-AE14-20ABDAFBE3D0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5C986064-DEA6-45ED-B385-D8992F7015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8600"/>
            <a:ext cx="10896600" cy="579438"/>
          </a:xfrm>
        </p:spPr>
        <p:txBody>
          <a:bodyPr/>
          <a:lstStyle/>
          <a:p>
            <a:r>
              <a:rPr lang="en-US" altLang="en-PK" sz="4400" b="1" dirty="0"/>
              <a:t>Mutually Exclusive Conditional Messages</a:t>
            </a:r>
          </a:p>
        </p:txBody>
      </p:sp>
      <p:sp>
        <p:nvSpPr>
          <p:cNvPr id="59397" name="Text Box 4">
            <a:extLst>
              <a:ext uri="{FF2B5EF4-FFF2-40B4-BE49-F238E27FC236}">
                <a16:creationId xmlns:a16="http://schemas.microsoft.com/office/drawing/2014/main" id="{CB5DB8BB-EB0A-455D-82FA-6C1B476F4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261" y="5958045"/>
            <a:ext cx="70407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PK" sz="2400" b="1" dirty="0"/>
              <a:t>Alt frame show mutually exclusive interactions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207FFF-1DBA-4E2E-9647-85688A4E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24444" r="8316" b="17778"/>
          <a:stretch/>
        </p:blipFill>
        <p:spPr>
          <a:xfrm>
            <a:off x="1333499" y="952500"/>
            <a:ext cx="9525001" cy="4953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DFF0-6D0A-4B32-869C-B515B1E6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Reference Frames in Sequence Diagrams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4BCE4-7A1E-46E0-8727-521C58A2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24ED7-E594-4EEA-8306-B57B531B23AE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297D51-DEB3-48EE-936E-E50E2550F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17778" r="1647" b="4051"/>
          <a:stretch/>
        </p:blipFill>
        <p:spPr>
          <a:xfrm>
            <a:off x="1495566" y="1047544"/>
            <a:ext cx="9200868" cy="55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372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>
            <a:extLst>
              <a:ext uri="{FF2B5EF4-FFF2-40B4-BE49-F238E27FC236}">
                <a16:creationId xmlns:a16="http://schemas.microsoft.com/office/drawing/2014/main" id="{82744CF6-B02A-471D-8049-DA31E677D1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D34CEB-B11B-4D16-B5A3-A9A097374F3A}" type="slidenum">
              <a:rPr lang="en-US" altLang="en-US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EBEC5A6E-3E29-41C9-AC9F-97ECCCC2B6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sz="4400" b="1" dirty="0"/>
              <a:t>Recommended Reading</a:t>
            </a:r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B3BF15B-51FA-48D4-8A2A-DEAE579A6B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PK" sz="2900">
                <a:solidFill>
                  <a:schemeClr val="hlink"/>
                </a:solidFill>
              </a:rPr>
              <a:t>Chapter # 14 and 15 </a:t>
            </a:r>
            <a:r>
              <a:rPr lang="en-US" altLang="en-PK" sz="2900"/>
              <a:t>from Applying UML and Patterns: An Introduction to Object-Oriented Analysis and Design and Iterative Development by Craig Larman, 3rd Edition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EB7B4-588D-4CB7-AF6D-7D6F2AC3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BFDAA0-983E-4D9C-9FE1-25D25DDA344C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2FE915D-7615-4DA1-842A-1DFA7572C4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6173" r="14153" b="15000"/>
          <a:stretch/>
        </p:blipFill>
        <p:spPr>
          <a:xfrm>
            <a:off x="609600" y="1268020"/>
            <a:ext cx="8458200" cy="4975618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243BFC12-B88D-4BDA-96B6-692B88720FC8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277814"/>
            <a:ext cx="10972800" cy="11398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altLang="en-PK" sz="4400" b="1" kern="0" dirty="0"/>
              <a:t>Getting the Objects</a:t>
            </a:r>
          </a:p>
        </p:txBody>
      </p:sp>
    </p:spTree>
    <p:extLst>
      <p:ext uri="{BB962C8B-B14F-4D97-AF65-F5344CB8AC3E}">
        <p14:creationId xmlns:p14="http://schemas.microsoft.com/office/powerpoint/2010/main" val="378073214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420E3163-E553-4DB5-BF23-3587D43DCD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73C584-BD8A-4547-B10F-E3058BA45A96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10243" name="Rectangle 8">
            <a:extLst>
              <a:ext uri="{FF2B5EF4-FFF2-40B4-BE49-F238E27FC236}">
                <a16:creationId xmlns:a16="http://schemas.microsoft.com/office/drawing/2014/main" id="{226F34D2-85AB-44FE-911C-012A51FE1D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1"/>
            <a:ext cx="7302500" cy="701675"/>
          </a:xfrm>
        </p:spPr>
        <p:txBody>
          <a:bodyPr/>
          <a:lstStyle/>
          <a:p>
            <a:r>
              <a:rPr lang="en-US" altLang="en-PK" sz="4400" b="1" dirty="0"/>
              <a:t>Static and Dynamic Modeling </a:t>
            </a:r>
          </a:p>
        </p:txBody>
      </p:sp>
      <p:sp>
        <p:nvSpPr>
          <p:cNvPr id="10244" name="Rectangle 9">
            <a:extLst>
              <a:ext uri="{FF2B5EF4-FFF2-40B4-BE49-F238E27FC236}">
                <a16:creationId xmlns:a16="http://schemas.microsoft.com/office/drawing/2014/main" id="{33D65D8A-F52D-4CE3-BCA4-AC25C09D58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10972800" cy="553084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PK" sz="2600" dirty="0">
                <a:solidFill>
                  <a:schemeClr val="accent1"/>
                </a:solidFill>
              </a:rPr>
              <a:t>Dynamic models</a:t>
            </a:r>
            <a:r>
              <a:rPr lang="en-US" altLang="en-PK" sz="2600" dirty="0"/>
              <a:t>, such as UML interaction diagrams (sequence diagrams or communication diagrams), help design the logic, the behavior of the code or the method bodies</a:t>
            </a:r>
          </a:p>
          <a:p>
            <a:pPr lvl="1">
              <a:lnSpc>
                <a:spcPct val="80000"/>
              </a:lnSpc>
            </a:pPr>
            <a:r>
              <a:rPr lang="en-US" altLang="en-PK" dirty="0"/>
              <a:t>most of the challenging, interesting, useful design work happens while drawing the UML dynamic-view interaction diagrams </a:t>
            </a:r>
          </a:p>
          <a:p>
            <a:pPr lvl="1">
              <a:lnSpc>
                <a:spcPct val="80000"/>
              </a:lnSpc>
            </a:pPr>
            <a:endParaRPr lang="en-US" altLang="en-PK" dirty="0"/>
          </a:p>
          <a:p>
            <a:pPr>
              <a:lnSpc>
                <a:spcPct val="80000"/>
              </a:lnSpc>
            </a:pPr>
            <a:r>
              <a:rPr lang="en-US" altLang="en-PK" sz="2600" dirty="0">
                <a:solidFill>
                  <a:schemeClr val="accent1"/>
                </a:solidFill>
              </a:rPr>
              <a:t>Static models</a:t>
            </a:r>
            <a:r>
              <a:rPr lang="en-US" altLang="en-PK" sz="2600" dirty="0"/>
              <a:t>, such as UML class diagrams, help design the definition of packages, class names, attributes, and method signatures (but not method bodies).</a:t>
            </a:r>
          </a:p>
          <a:p>
            <a:pPr lvl="1">
              <a:lnSpc>
                <a:spcPct val="80000"/>
              </a:lnSpc>
            </a:pPr>
            <a:r>
              <a:rPr lang="en-US" altLang="en-PK" dirty="0"/>
              <a:t>The most common static object modeling is with UML class diagrams</a:t>
            </a:r>
          </a:p>
          <a:p>
            <a:pPr lvl="1">
              <a:lnSpc>
                <a:spcPct val="80000"/>
              </a:lnSpc>
            </a:pPr>
            <a:endParaRPr lang="en-US" altLang="en-PK" dirty="0"/>
          </a:p>
          <a:p>
            <a:pPr>
              <a:lnSpc>
                <a:spcPct val="80000"/>
              </a:lnSpc>
            </a:pPr>
            <a:r>
              <a:rPr lang="en-US" altLang="en-PK" sz="2600" dirty="0">
                <a:solidFill>
                  <a:schemeClr val="accent1"/>
                </a:solidFill>
              </a:rPr>
              <a:t>Spend significant time doing interaction diagrams</a:t>
            </a:r>
            <a:r>
              <a:rPr lang="en-US" altLang="en-PK" sz="2600" dirty="0"/>
              <a:t>, not just class diagrams.</a:t>
            </a:r>
          </a:p>
          <a:p>
            <a:pPr lvl="1">
              <a:lnSpc>
                <a:spcPct val="80000"/>
              </a:lnSpc>
            </a:pPr>
            <a:r>
              <a:rPr lang="en-US" altLang="en-PK" dirty="0"/>
              <a:t>it's especially during dynamic modeling that we apply responsibility-driven design and the GRASP principles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>
            <a:extLst>
              <a:ext uri="{FF2B5EF4-FFF2-40B4-BE49-F238E27FC236}">
                <a16:creationId xmlns:a16="http://schemas.microsoft.com/office/drawing/2014/main" id="{A606E138-9D6C-4B2D-9F71-40E683DAA5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4F3BE4-52BB-4CF1-A3AC-796F2D6891F1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053F1B1-634B-46BE-B995-A58E3C7B7B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58764"/>
            <a:ext cx="7302500" cy="579437"/>
          </a:xfrm>
        </p:spPr>
        <p:txBody>
          <a:bodyPr/>
          <a:lstStyle/>
          <a:p>
            <a:r>
              <a:rPr lang="en-US" altLang="en-PK" sz="4400" b="1" dirty="0"/>
              <a:t>Static and Dynamic Modeling </a:t>
            </a:r>
          </a:p>
        </p:txBody>
      </p:sp>
      <p:pic>
        <p:nvPicPr>
          <p:cNvPr id="12292" name="Picture 4" descr="static and dynamic">
            <a:extLst>
              <a:ext uri="{FF2B5EF4-FFF2-40B4-BE49-F238E27FC236}">
                <a16:creationId xmlns:a16="http://schemas.microsoft.com/office/drawing/2014/main" id="{ECD85420-6DC3-4591-82EF-DE70FACB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82688"/>
            <a:ext cx="9601200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id="{69B3FD30-E8D4-4BD6-913F-CD3CEF42FA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9376BC-628A-41B4-BACC-61CE060CECFF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14339" name="Rectangle 8">
            <a:extLst>
              <a:ext uri="{FF2B5EF4-FFF2-40B4-BE49-F238E27FC236}">
                <a16:creationId xmlns:a16="http://schemas.microsoft.com/office/drawing/2014/main" id="{02F1B4F3-94E0-401A-8AAF-8BD72B32C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1"/>
            <a:ext cx="10820400" cy="1190625"/>
          </a:xfrm>
        </p:spPr>
        <p:txBody>
          <a:bodyPr/>
          <a:lstStyle/>
          <a:p>
            <a:r>
              <a:rPr lang="en-US" altLang="en-PK" sz="4400" b="1" dirty="0"/>
              <a:t>Object Design Skill vs. UML Notation Skill</a:t>
            </a:r>
          </a:p>
        </p:txBody>
      </p:sp>
      <p:sp>
        <p:nvSpPr>
          <p:cNvPr id="14340" name="Rectangle 9">
            <a:extLst>
              <a:ext uri="{FF2B5EF4-FFF2-40B4-BE49-F238E27FC236}">
                <a16:creationId xmlns:a16="http://schemas.microsoft.com/office/drawing/2014/main" id="{BFFD4F3A-2619-43FB-A932-5B4FA0D15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95401"/>
            <a:ext cx="11049000" cy="518159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en-PK" dirty="0"/>
              <a:t>Drawing UML is </a:t>
            </a:r>
            <a:r>
              <a:rPr lang="en-US" altLang="en-PK" dirty="0">
                <a:solidFill>
                  <a:schemeClr val="accent1"/>
                </a:solidFill>
              </a:rPr>
              <a:t>a reflection</a:t>
            </a:r>
            <a:r>
              <a:rPr lang="en-US" altLang="en-PK" dirty="0"/>
              <a:t> of making decisions about the design.</a:t>
            </a:r>
          </a:p>
          <a:p>
            <a:pPr>
              <a:lnSpc>
                <a:spcPct val="130000"/>
              </a:lnSpc>
            </a:pPr>
            <a:r>
              <a:rPr lang="en-US" altLang="en-PK" dirty="0"/>
              <a:t>The </a:t>
            </a:r>
            <a:r>
              <a:rPr lang="en-US" altLang="en-PK" dirty="0">
                <a:solidFill>
                  <a:schemeClr val="accent1"/>
                </a:solidFill>
              </a:rPr>
              <a:t>object design skills are what matter</a:t>
            </a:r>
            <a:r>
              <a:rPr lang="en-US" altLang="en-PK" dirty="0"/>
              <a:t>, not knowing how to draw UML.</a:t>
            </a:r>
          </a:p>
          <a:p>
            <a:pPr>
              <a:lnSpc>
                <a:spcPct val="130000"/>
              </a:lnSpc>
            </a:pPr>
            <a:r>
              <a:rPr lang="en-US" altLang="en-PK" dirty="0"/>
              <a:t>Fundamental </a:t>
            </a:r>
            <a:r>
              <a:rPr lang="en-US" altLang="en-PK" dirty="0">
                <a:solidFill>
                  <a:schemeClr val="accent1"/>
                </a:solidFill>
              </a:rPr>
              <a:t>object design requires</a:t>
            </a:r>
            <a:r>
              <a:rPr lang="en-US" altLang="en-PK" dirty="0"/>
              <a:t> knowledge of:</a:t>
            </a:r>
          </a:p>
          <a:p>
            <a:pPr lvl="1">
              <a:lnSpc>
                <a:spcPct val="130000"/>
              </a:lnSpc>
            </a:pPr>
            <a:r>
              <a:rPr lang="en-US" altLang="en-PK" sz="2800" dirty="0"/>
              <a:t>principles of responsibility assignment</a:t>
            </a:r>
          </a:p>
          <a:p>
            <a:pPr lvl="1">
              <a:lnSpc>
                <a:spcPct val="130000"/>
              </a:lnSpc>
            </a:pPr>
            <a:r>
              <a:rPr lang="en-US" altLang="en-PK" sz="2800" dirty="0"/>
              <a:t>design patterns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CAE809-5431-4ABB-A980-EA722AD3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BFDAA0-983E-4D9C-9FE1-25D25DDA344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D57EDF-412A-4B41-9A60-FBDFD0A29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5556" r="7482" b="5556"/>
          <a:stretch/>
        </p:blipFill>
        <p:spPr>
          <a:xfrm>
            <a:off x="609600" y="1842045"/>
            <a:ext cx="7467601" cy="4724400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5AAF8E00-2278-4EEC-867C-6417AF53314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277814"/>
            <a:ext cx="10972800" cy="11398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altLang="en-PK" sz="4400" b="1" dirty="0"/>
              <a:t>Other Object Design Techniques: CRC (Class Responsibility Collaboration) Cards</a:t>
            </a:r>
            <a:endParaRPr lang="en-US" altLang="en-PK" sz="4400" b="1" kern="0" dirty="0"/>
          </a:p>
        </p:txBody>
      </p:sp>
    </p:spTree>
    <p:extLst>
      <p:ext uri="{BB962C8B-B14F-4D97-AF65-F5344CB8AC3E}">
        <p14:creationId xmlns:p14="http://schemas.microsoft.com/office/powerpoint/2010/main" val="120195210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65B91045-3204-4A89-8201-437FF4A494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06C9DD-4499-4863-8444-4889FA2127D0}" type="slidenum">
              <a:rPr lang="en-US" altLang="en-PK" sz="12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PK" sz="1200">
              <a:latin typeface="Garamond" panose="02020404030301010803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331266C5-D821-4C12-9D09-C4BB9CC6F8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28600"/>
            <a:ext cx="10972800" cy="946150"/>
          </a:xfrm>
        </p:spPr>
        <p:txBody>
          <a:bodyPr/>
          <a:lstStyle/>
          <a:p>
            <a:r>
              <a:rPr lang="en-US" altLang="en-PK" sz="4400" b="1" dirty="0"/>
              <a:t>Other Object Design Techniques: CRC (Class Responsibility Collaboration) Cards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8BCBB1-7728-4802-8CAB-3D91B78D0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8567" r="2370" b="12515"/>
          <a:stretch/>
        </p:blipFill>
        <p:spPr>
          <a:xfrm>
            <a:off x="1444196" y="1786527"/>
            <a:ext cx="9303608" cy="48378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Axis</Template>
  <TotalTime>3975</TotalTime>
  <Words>954</Words>
  <Application>Microsoft Office PowerPoint</Application>
  <PresentationFormat>Widescreen</PresentationFormat>
  <Paragraphs>200</Paragraphs>
  <Slides>37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Consolas</vt:lpstr>
      <vt:lpstr>Garamond</vt:lpstr>
      <vt:lpstr>Wingdings</vt:lpstr>
      <vt:lpstr>Edge</vt:lpstr>
      <vt:lpstr>Visio</vt:lpstr>
      <vt:lpstr>Software Design &amp; Architecture</vt:lpstr>
      <vt:lpstr>Outline</vt:lpstr>
      <vt:lpstr>Design</vt:lpstr>
      <vt:lpstr>PowerPoint Presentation</vt:lpstr>
      <vt:lpstr>Static and Dynamic Modeling </vt:lpstr>
      <vt:lpstr>Static and Dynamic Modeling </vt:lpstr>
      <vt:lpstr>Object Design Skill vs. UML Notation Skill</vt:lpstr>
      <vt:lpstr>PowerPoint Presentation</vt:lpstr>
      <vt:lpstr>Other Object Design Techniques: CRC (Class Responsibility Collaboration) Cards</vt:lpstr>
      <vt:lpstr>PowerPoint Presentation</vt:lpstr>
      <vt:lpstr>Dynamic Modeling</vt:lpstr>
      <vt:lpstr>PowerPoint Presentation</vt:lpstr>
      <vt:lpstr>Interaction Diagrams</vt:lpstr>
      <vt:lpstr>Sequence Diagram</vt:lpstr>
      <vt:lpstr>PowerPoint Presentation</vt:lpstr>
      <vt:lpstr>Communication Diagrams</vt:lpstr>
      <vt:lpstr>PowerPoint Presentation</vt:lpstr>
      <vt:lpstr>Interaction Diagrams</vt:lpstr>
      <vt:lpstr>Example Sequence Diagram: makePayment</vt:lpstr>
      <vt:lpstr>Code</vt:lpstr>
      <vt:lpstr>Communication Diagram</vt:lpstr>
      <vt:lpstr>Lifeline boxes to show participants in interactions</vt:lpstr>
      <vt:lpstr>Interaction Diagrams</vt:lpstr>
      <vt:lpstr>Basic Sequence Diagram Notation</vt:lpstr>
      <vt:lpstr>Singleton Objects</vt:lpstr>
      <vt:lpstr>Illustrating Reply or Returns</vt:lpstr>
      <vt:lpstr>Messages to "self" or "this"</vt:lpstr>
      <vt:lpstr>Creation of Instances </vt:lpstr>
      <vt:lpstr>Object Lifelines and Object Destruction</vt:lpstr>
      <vt:lpstr>Diagram Frames in UML Sequence Diagrams </vt:lpstr>
      <vt:lpstr>PowerPoint Presentation</vt:lpstr>
      <vt:lpstr>Conditional Messages </vt:lpstr>
      <vt:lpstr>Nesting Frames in Sequence Diagrams</vt:lpstr>
      <vt:lpstr>Conditional Messages in UML 1.x Style Still Useful?</vt:lpstr>
      <vt:lpstr>Mutually Exclusive Conditional Messages</vt:lpstr>
      <vt:lpstr>Reference Frames in Sequence Diagrams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</dc:creator>
  <cp:lastModifiedBy>Nafeesa Shoukat</cp:lastModifiedBy>
  <cp:revision>4975</cp:revision>
  <cp:lastPrinted>1601-01-01T00:00:00Z</cp:lastPrinted>
  <dcterms:created xsi:type="dcterms:W3CDTF">1601-01-01T00:00:00Z</dcterms:created>
  <dcterms:modified xsi:type="dcterms:W3CDTF">2020-05-15T00:02:10Z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